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handoutMasterIdLst>
    <p:handoutMasterId r:id="rId3"/>
  </p:handoutMasterIdLst>
  <p:sldIdLst>
    <p:sldId id="257" r:id="rId2"/>
  </p:sldIdLst>
  <p:sldSz cx="7559675" cy="10691813"/>
  <p:notesSz cx="6742113" cy="987266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238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1D61"/>
    <a:srgbClr val="6129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1" d="100"/>
          <a:sy n="41" d="100"/>
        </p:scale>
        <p:origin x="2204" y="64"/>
      </p:cViewPr>
      <p:guideLst>
        <p:guide orient="horz" pos="3368"/>
        <p:guide pos="2381"/>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21000" cy="495300"/>
          </a:xfrm>
          <a:prstGeom prst="rect">
            <a:avLst/>
          </a:prstGeom>
        </p:spPr>
        <p:txBody>
          <a:bodyPr vert="horz" lIns="91427" tIns="45714" rIns="91427" bIns="45714" rtlCol="0"/>
          <a:lstStyle>
            <a:lvl1pPr algn="l">
              <a:defRPr sz="1200"/>
            </a:lvl1pPr>
          </a:lstStyle>
          <a:p>
            <a:endParaRPr lang="zh-CN" altLang="en-US"/>
          </a:p>
        </p:txBody>
      </p:sp>
      <p:sp>
        <p:nvSpPr>
          <p:cNvPr id="3" name="日期占位符 2"/>
          <p:cNvSpPr>
            <a:spLocks noGrp="1"/>
          </p:cNvSpPr>
          <p:nvPr>
            <p:ph type="dt" sz="quarter" idx="1"/>
          </p:nvPr>
        </p:nvSpPr>
        <p:spPr>
          <a:xfrm>
            <a:off x="3819525" y="0"/>
            <a:ext cx="2921000" cy="495300"/>
          </a:xfrm>
          <a:prstGeom prst="rect">
            <a:avLst/>
          </a:prstGeom>
        </p:spPr>
        <p:txBody>
          <a:bodyPr vert="horz" lIns="91427" tIns="45714" rIns="91427" bIns="45714" rtlCol="0"/>
          <a:lstStyle>
            <a:lvl1pPr algn="r">
              <a:defRPr sz="1200"/>
            </a:lvl1pPr>
          </a:lstStyle>
          <a:p>
            <a:fld id="{54199CD2-6C2F-4DD8-95A5-61971528C6AD}" type="datetimeFigureOut">
              <a:rPr lang="zh-CN" altLang="en-US" smtClean="0"/>
              <a:t>2018/10/8</a:t>
            </a:fld>
            <a:endParaRPr lang="zh-CN" altLang="en-US"/>
          </a:p>
        </p:txBody>
      </p:sp>
      <p:sp>
        <p:nvSpPr>
          <p:cNvPr id="4" name="页脚占位符 3"/>
          <p:cNvSpPr>
            <a:spLocks noGrp="1"/>
          </p:cNvSpPr>
          <p:nvPr>
            <p:ph type="ftr" sz="quarter" idx="2"/>
          </p:nvPr>
        </p:nvSpPr>
        <p:spPr>
          <a:xfrm>
            <a:off x="0" y="9377364"/>
            <a:ext cx="2921000" cy="495300"/>
          </a:xfrm>
          <a:prstGeom prst="rect">
            <a:avLst/>
          </a:prstGeom>
        </p:spPr>
        <p:txBody>
          <a:bodyPr vert="horz" lIns="91427" tIns="45714" rIns="91427" bIns="45714"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19525" y="9377364"/>
            <a:ext cx="2921000" cy="495300"/>
          </a:xfrm>
          <a:prstGeom prst="rect">
            <a:avLst/>
          </a:prstGeom>
        </p:spPr>
        <p:txBody>
          <a:bodyPr vert="horz" lIns="91427" tIns="45714" rIns="91427" bIns="45714" rtlCol="0" anchor="b"/>
          <a:lstStyle>
            <a:lvl1pPr algn="r">
              <a:defRPr sz="1200"/>
            </a:lvl1pPr>
          </a:lstStyle>
          <a:p>
            <a:fld id="{3B75F341-87C3-4FDF-A1BF-E794F1E1D710}" type="slidenum">
              <a:rPr lang="zh-CN" altLang="en-US" smtClean="0"/>
              <a:t>‹#›</a:t>
            </a:fld>
            <a:endParaRPr lang="zh-CN" altLang="en-US"/>
          </a:p>
        </p:txBody>
      </p:sp>
    </p:spTree>
    <p:extLst>
      <p:ext uri="{BB962C8B-B14F-4D97-AF65-F5344CB8AC3E}">
        <p14:creationId xmlns:p14="http://schemas.microsoft.com/office/powerpoint/2010/main" val="353752882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375174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55293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84150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27538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smtClean="0"/>
              <a:t>编辑母版文本样式</a:t>
            </a:r>
          </a:p>
        </p:txBody>
      </p:sp>
      <p:sp>
        <p:nvSpPr>
          <p:cNvPr id="4" name="Content Placeholder 3"/>
          <p:cNvSpPr>
            <a:spLocks noGrp="1"/>
          </p:cNvSpPr>
          <p:nvPr>
            <p:ph sz="half" idx="2"/>
          </p:nvPr>
        </p:nvSpPr>
        <p:spPr>
          <a:xfrm>
            <a:off x="520713" y="3905482"/>
            <a:ext cx="3198096" cy="57443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smtClean="0"/>
              <a:t>编辑母版文本样式</a:t>
            </a:r>
          </a:p>
        </p:txBody>
      </p:sp>
      <p:sp>
        <p:nvSpPr>
          <p:cNvPr id="6" name="Content Placeholder 5"/>
          <p:cNvSpPr>
            <a:spLocks noGrp="1"/>
          </p:cNvSpPr>
          <p:nvPr>
            <p:ph sz="quarter" idx="4"/>
          </p:nvPr>
        </p:nvSpPr>
        <p:spPr>
          <a:xfrm>
            <a:off x="3827086" y="3905482"/>
            <a:ext cx="3213847" cy="5744375"/>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172601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840326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286027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4159564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875252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2416114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3497984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2739CCFF-B6C8-48A1-915B-A4F0679BD9A0}" type="datetimeFigureOut">
              <a:rPr lang="zh-CN" altLang="en-US" smtClean="0"/>
              <a:t>2018/10/8</a:t>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C58C5262-8774-4E96-A59E-92B83F3E8A00}" type="slidenum">
              <a:rPr lang="zh-CN" altLang="en-US" smtClean="0"/>
              <a:t>‹#›</a:t>
            </a:fld>
            <a:endParaRPr lang="zh-CN" altLang="en-US"/>
          </a:p>
        </p:txBody>
      </p:sp>
    </p:spTree>
    <p:extLst>
      <p:ext uri="{BB962C8B-B14F-4D97-AF65-F5344CB8AC3E}">
        <p14:creationId xmlns:p14="http://schemas.microsoft.com/office/powerpoint/2010/main" val="4241684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23985"/>
            <a:ext cx="7559675" cy="675392"/>
          </a:xfrm>
          <a:prstGeom prst="rect">
            <a:avLst/>
          </a:prstGeom>
          <a:solidFill>
            <a:srgbClr val="6129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黑体" panose="02010609060101010101" pitchFamily="49" charset="-122"/>
                <a:ea typeface="黑体" panose="02010609060101010101" pitchFamily="49" charset="-122"/>
              </a:rPr>
              <a:t>学术</a:t>
            </a:r>
            <a:r>
              <a:rPr lang="zh-CN" altLang="en-US" sz="3200" dirty="0">
                <a:latin typeface="黑体" panose="02010609060101010101" pitchFamily="49" charset="-122"/>
                <a:ea typeface="黑体" panose="02010609060101010101" pitchFamily="49" charset="-122"/>
              </a:rPr>
              <a:t>报告</a:t>
            </a:r>
          </a:p>
        </p:txBody>
      </p:sp>
      <p:sp>
        <p:nvSpPr>
          <p:cNvPr id="7" name="矩形 6"/>
          <p:cNvSpPr/>
          <p:nvPr/>
        </p:nvSpPr>
        <p:spPr>
          <a:xfrm>
            <a:off x="160336" y="696604"/>
            <a:ext cx="7239000" cy="892552"/>
          </a:xfrm>
          <a:prstGeom prst="rect">
            <a:avLst/>
          </a:prstGeom>
        </p:spPr>
        <p:txBody>
          <a:bodyPr wrap="square">
            <a:spAutoFit/>
          </a:bodyPr>
          <a:lstStyle/>
          <a:p>
            <a:pPr algn="ctr"/>
            <a:r>
              <a:rPr lang="en-US" altLang="zh-CN" sz="2600" b="1" kern="100" dirty="0" err="1">
                <a:solidFill>
                  <a:srgbClr val="441D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Decarbonization</a:t>
            </a:r>
            <a:r>
              <a:rPr lang="en-US" altLang="zh-CN" sz="2600" b="1" kern="100" dirty="0">
                <a:solidFill>
                  <a:srgbClr val="441D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rPr>
              <a:t> pathways for developing Asia consistent with well below 2 °C</a:t>
            </a:r>
            <a:endParaRPr lang="zh-CN" altLang="zh-CN" sz="2600" b="1" kern="100" dirty="0">
              <a:solidFill>
                <a:srgbClr val="441D6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Calibri" panose="020F0502020204030204" pitchFamily="34" charset="0"/>
            </a:endParaRPr>
          </a:p>
        </p:txBody>
      </p:sp>
      <p:grpSp>
        <p:nvGrpSpPr>
          <p:cNvPr id="10" name="组合 9"/>
          <p:cNvGrpSpPr/>
          <p:nvPr/>
        </p:nvGrpSpPr>
        <p:grpSpPr>
          <a:xfrm>
            <a:off x="101600" y="6797546"/>
            <a:ext cx="7366000" cy="1412124"/>
            <a:chOff x="553570" y="4941306"/>
            <a:chExt cx="6478372" cy="1412124"/>
          </a:xfrm>
        </p:grpSpPr>
        <p:sp>
          <p:nvSpPr>
            <p:cNvPr id="8" name="矩形 7"/>
            <p:cNvSpPr/>
            <p:nvPr/>
          </p:nvSpPr>
          <p:spPr>
            <a:xfrm>
              <a:off x="553570" y="4941306"/>
              <a:ext cx="6478372" cy="523220"/>
            </a:xfrm>
            <a:prstGeom prst="rect">
              <a:avLst/>
            </a:prstGeom>
          </p:spPr>
          <p:txBody>
            <a:bodyPr wrap="square">
              <a:spAutoFit/>
            </a:bodyPr>
            <a:lstStyle/>
            <a:p>
              <a:pPr algn="ctr">
                <a:spcBef>
                  <a:spcPts val="1300"/>
                </a:spcBef>
                <a:spcAft>
                  <a:spcPts val="1300"/>
                </a:spcAft>
              </a:pPr>
              <a:r>
                <a:rPr lang="en-US" altLang="zh-CN" sz="28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Wenji Zhou (</a:t>
              </a:r>
              <a:r>
                <a:rPr lang="zh-CN" altLang="en-US" sz="28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周文戟</a:t>
              </a:r>
              <a:r>
                <a:rPr lang="en-US" altLang="zh-CN" sz="28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a:t>
              </a:r>
            </a:p>
          </p:txBody>
        </p:sp>
        <p:sp>
          <p:nvSpPr>
            <p:cNvPr id="9" name="矩形 8"/>
            <p:cNvSpPr/>
            <p:nvPr/>
          </p:nvSpPr>
          <p:spPr>
            <a:xfrm>
              <a:off x="612899" y="5522433"/>
              <a:ext cx="6333877" cy="830997"/>
            </a:xfrm>
            <a:prstGeom prst="rect">
              <a:avLst/>
            </a:prstGeom>
          </p:spPr>
          <p:txBody>
            <a:bodyPr wrap="square">
              <a:spAutoFit/>
            </a:bodyPr>
            <a:lstStyle/>
            <a:p>
              <a:pPr algn="ctr"/>
              <a:r>
                <a:rPr lang="en-US" altLang="zh-CN" sz="16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Research Scholar, Energy Program, </a:t>
              </a:r>
            </a:p>
            <a:p>
              <a:pPr algn="ctr"/>
              <a:r>
                <a:rPr lang="en-US" altLang="zh-CN" sz="16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International Institute for Applied Systems Analysis (IIASA), Austria</a:t>
              </a:r>
            </a:p>
          </p:txBody>
        </p:sp>
      </p:grpSp>
      <p:sp>
        <p:nvSpPr>
          <p:cNvPr id="11" name="矩形 10"/>
          <p:cNvSpPr/>
          <p:nvPr/>
        </p:nvSpPr>
        <p:spPr>
          <a:xfrm>
            <a:off x="294031" y="8082837"/>
            <a:ext cx="6946777" cy="2308324"/>
          </a:xfrm>
          <a:prstGeom prst="rect">
            <a:avLst/>
          </a:prstGeom>
        </p:spPr>
        <p:txBody>
          <a:bodyPr wrap="square">
            <a:spAutoFit/>
          </a:bodyPr>
          <a:lstStyle/>
          <a:p>
            <a:pPr indent="457200" algn="just">
              <a:spcAft>
                <a:spcPts val="600"/>
              </a:spcAft>
            </a:pP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周文戟，国际应用系统分析研究所（</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IIASA</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）能源组研究员。主要研究领域包括能源与低碳技术评估，投资需求分析，能源投资策略与风险评价。在</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IIASA</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期间，周文戟博士主要利用全球主流综合评估模型（</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integrated assessment modeling, IAM</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）分析巴黎气候目标下的全球能源与低碳技术投资需求，为</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IPCC</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低碳评估报告、世界银行可持续发展报告提供情景分析。周文戟博士的主要工作发表于</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Nature Energy, Energy, Applied Energy</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等能源领域主流期刊。在加入</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IIASA</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之前，周文戟博士在中国航空油料集团从事石油市场方面工作，于</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2011</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年和</a:t>
            </a:r>
            <a:r>
              <a:rPr lang="en-US"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rPr>
              <a:t>2007</a:t>
            </a:r>
            <a:r>
              <a:rPr lang="zh-CN" altLang="en-US" sz="1600" kern="100" dirty="0">
                <a:latin typeface="微软雅黑 Light" panose="020B0502040204020203" pitchFamily="34" charset="-122"/>
                <a:ea typeface="微软雅黑 Light" panose="020B0502040204020203" pitchFamily="34" charset="-122"/>
                <a:cs typeface="Times New Roman" panose="02020603050405020304" pitchFamily="18" charset="0"/>
              </a:rPr>
              <a:t>年在清华大学化学工程系分别获得博士和硕士学位。</a:t>
            </a:r>
            <a:endParaRPr lang="zh-CN" altLang="zh-CN" sz="1600" kern="100" dirty="0">
              <a:latin typeface="微软雅黑 Light" panose="020B0502040204020203" pitchFamily="34" charset="-122"/>
              <a:ea typeface="微软雅黑 Light" panose="020B0502040204020203" pitchFamily="34" charset="-122"/>
              <a:cs typeface="Times New Roman" panose="02020603050405020304" pitchFamily="18" charset="0"/>
            </a:endParaRPr>
          </a:p>
        </p:txBody>
      </p:sp>
      <p:sp>
        <p:nvSpPr>
          <p:cNvPr id="12" name="文本框 11"/>
          <p:cNvSpPr txBox="1"/>
          <p:nvPr/>
        </p:nvSpPr>
        <p:spPr>
          <a:xfrm>
            <a:off x="2489259" y="1672358"/>
            <a:ext cx="2581156" cy="830997"/>
          </a:xfrm>
          <a:prstGeom prst="rect">
            <a:avLst/>
          </a:prstGeom>
          <a:noFill/>
        </p:spPr>
        <p:txBody>
          <a:bodyPr wrap="none" rtlCol="0">
            <a:spAutoFit/>
          </a:bodyPr>
          <a:lstStyle/>
          <a:p>
            <a:pPr algn="ctr"/>
            <a:r>
              <a:rPr lang="en-US" altLang="zh-CN"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10</a:t>
            </a:r>
            <a:r>
              <a:rPr lang="zh-CN" altLang="en-US"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11</a:t>
            </a:r>
            <a:r>
              <a:rPr lang="zh-CN" altLang="en-US"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日</a:t>
            </a:r>
            <a:r>
              <a:rPr lang="en-US" altLang="zh-CN"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 16:00</a:t>
            </a:r>
          </a:p>
          <a:p>
            <a:pPr algn="ctr"/>
            <a:r>
              <a:rPr lang="zh-CN" altLang="en-US"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工</a:t>
            </a:r>
            <a:r>
              <a:rPr lang="zh-CN" altLang="en-US" sz="24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物</a:t>
            </a:r>
            <a:r>
              <a:rPr lang="zh-CN" altLang="en-US"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馆 </a:t>
            </a:r>
            <a:r>
              <a:rPr lang="en-US" altLang="zh-CN" sz="2400" b="1" kern="100" dirty="0" smtClean="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rPr>
              <a:t>324A</a:t>
            </a:r>
            <a:endParaRPr lang="zh-CN" altLang="en-US" sz="2400" b="1" kern="100" dirty="0">
              <a:solidFill>
                <a:schemeClr val="tx1">
                  <a:lumMod val="75000"/>
                  <a:lumOff val="2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3" name="矩形 12"/>
          <p:cNvSpPr/>
          <p:nvPr/>
        </p:nvSpPr>
        <p:spPr>
          <a:xfrm>
            <a:off x="305837" y="2550987"/>
            <a:ext cx="6948000" cy="4093428"/>
          </a:xfrm>
          <a:prstGeom prst="rect">
            <a:avLst/>
          </a:prstGeom>
        </p:spPr>
        <p:txBody>
          <a:bodyPr wrap="square">
            <a:spAutoFit/>
          </a:bodyPr>
          <a:lstStyle/>
          <a:p>
            <a:pPr>
              <a:spcAft>
                <a:spcPts val="600"/>
              </a:spcAft>
            </a:pPr>
            <a:r>
              <a:rPr lang="en-US" altLang="zh-CN" sz="1300" kern="100" dirty="0">
                <a:latin typeface="微软雅黑 Light" panose="020B0502040204020203" pitchFamily="34" charset="-122"/>
                <a:ea typeface="微软雅黑 Light" panose="020B0502040204020203" pitchFamily="34" charset="-122"/>
                <a:cs typeface="Times New Roman" panose="02020603050405020304" pitchFamily="18" charset="0"/>
              </a:rPr>
              <a:t>As the habitat for more than half of the world’s population, developing Asia is widely viewed as the most promising powerhouse for the world economy. Exploring potential future pathways for developing Asia’s energy consumption, CO2 emissions and infrastructure investment needs is of great importance to understand how it may contribute to the global climate targets set out in the Paris Agreement. This study employs the state-of-the-art global integrated assessment model </a:t>
            </a:r>
            <a:r>
              <a:rPr lang="en-US" altLang="zh-CN" sz="1300" kern="100" dirty="0" err="1">
                <a:latin typeface="微软雅黑 Light" panose="020B0502040204020203" pitchFamily="34" charset="-122"/>
                <a:ea typeface="微软雅黑 Light" panose="020B0502040204020203" pitchFamily="34" charset="-122"/>
                <a:cs typeface="Times New Roman" panose="02020603050405020304" pitchFamily="18" charset="0"/>
              </a:rPr>
              <a:t>MESSAGEix</a:t>
            </a:r>
            <a:r>
              <a:rPr lang="en-US" altLang="zh-CN" sz="1300" kern="100" dirty="0">
                <a:latin typeface="微软雅黑 Light" panose="020B0502040204020203" pitchFamily="34" charset="-122"/>
                <a:ea typeface="微软雅黑 Light" panose="020B0502040204020203" pitchFamily="34" charset="-122"/>
                <a:cs typeface="Times New Roman" panose="02020603050405020304" pitchFamily="18" charset="0"/>
              </a:rPr>
              <a:t>-GLOBIOM to investigate mid-century </a:t>
            </a:r>
            <a:r>
              <a:rPr lang="en-US" altLang="zh-CN" sz="1300" kern="100" dirty="0" err="1">
                <a:latin typeface="微软雅黑 Light" panose="020B0502040204020203" pitchFamily="34" charset="-122"/>
                <a:ea typeface="微软雅黑 Light" panose="020B0502040204020203" pitchFamily="34" charset="-122"/>
                <a:cs typeface="Times New Roman" panose="02020603050405020304" pitchFamily="18" charset="0"/>
              </a:rPr>
              <a:t>decarbonization</a:t>
            </a:r>
            <a:r>
              <a:rPr lang="en-US" altLang="zh-CN" sz="1300" kern="100" dirty="0">
                <a:latin typeface="微软雅黑 Light" panose="020B0502040204020203" pitchFamily="34" charset="-122"/>
                <a:ea typeface="微软雅黑 Light" panose="020B0502040204020203" pitchFamily="34" charset="-122"/>
                <a:cs typeface="Times New Roman" panose="02020603050405020304" pitchFamily="18" charset="0"/>
              </a:rPr>
              <a:t> strategies for developing Asia to 2050. The results indicate that a radical change in developing Asia’s energy portfolio is required, particularly the reduction of fossil fuel utilization, enhancement of low-carbon energy supply, and boosting of energy efficiency efforts. In scenarios consistent with the 2°C and 1.5°C targets, electricity generation and final energy consumption becomes thoroughly dominated by low-carbon energy by 2050. This transformation leads to a deep cut of CO2 emissions by 78% and 93% in the two scenarios. In terms of investment needs beyond a baseline scenario, the 2°C and 1.5°C pathways imply that a scale of low-carbon energy and energy efficiency investment needs to double and triple to 2050 relative to the baseline, respectively. These increases would be partially offset by disinvestment in coal, oil and natural gas extraction and conversion infrastructure. </a:t>
            </a:r>
            <a:r>
              <a:rPr lang="en-US" altLang="zh-CN" sz="1300" kern="100" dirty="0" err="1">
                <a:latin typeface="微软雅黑 Light" panose="020B0502040204020203" pitchFamily="34" charset="-122"/>
                <a:ea typeface="微软雅黑 Light" panose="020B0502040204020203" pitchFamily="34" charset="-122"/>
                <a:cs typeface="Times New Roman" panose="02020603050405020304" pitchFamily="18" charset="0"/>
              </a:rPr>
              <a:t>Decarbonization</a:t>
            </a:r>
            <a:r>
              <a:rPr lang="en-US" altLang="zh-CN" sz="1300" kern="100" dirty="0">
                <a:latin typeface="微软雅黑 Light" panose="020B0502040204020203" pitchFamily="34" charset="-122"/>
                <a:ea typeface="微软雅黑 Light" panose="020B0502040204020203" pitchFamily="34" charset="-122"/>
                <a:cs typeface="Times New Roman" panose="02020603050405020304" pitchFamily="18" charset="0"/>
              </a:rPr>
              <a:t> of the energy system also impacts the capital needed for making progress on other sustainable development goals, such as air pollution, clean water and food security, though these incremental changes are comparatively small.</a:t>
            </a:r>
            <a:endParaRPr lang="zh-CN" altLang="zh-CN" sz="1300" kern="100" dirty="0">
              <a:latin typeface="微软雅黑 Light" panose="020B0502040204020203" pitchFamily="34" charset="-122"/>
              <a:ea typeface="微软雅黑 Light" panose="020B0502040204020203" pitchFamily="34" charset="-122"/>
              <a:cs typeface="Times New Roman" panose="02020603050405020304" pitchFamily="18" charset="0"/>
            </a:endParaRPr>
          </a:p>
        </p:txBody>
      </p:sp>
    </p:spTree>
    <p:extLst>
      <p:ext uri="{BB962C8B-B14F-4D97-AF65-F5344CB8AC3E}">
        <p14:creationId xmlns:p14="http://schemas.microsoft.com/office/powerpoint/2010/main" val="418641547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203</TotalTime>
  <Words>447</Words>
  <Application>Microsoft Office PowerPoint</Application>
  <PresentationFormat>自定义</PresentationFormat>
  <Paragraphs>9</Paragraphs>
  <Slides>1</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vt:i4>
      </vt:variant>
    </vt:vector>
  </HeadingPairs>
  <TitlesOfParts>
    <vt:vector size="11" baseType="lpstr">
      <vt:lpstr>等线</vt:lpstr>
      <vt:lpstr>等线 Light</vt:lpstr>
      <vt:lpstr>黑体</vt:lpstr>
      <vt:lpstr>微软雅黑</vt:lpstr>
      <vt:lpstr>微软雅黑 Light</vt:lpstr>
      <vt:lpstr>Arial</vt:lpstr>
      <vt:lpstr>Calibri</vt:lpstr>
      <vt:lpstr>Calibri Light</vt:lpstr>
      <vt:lpstr>Times New Roman</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Blarks JM</dc:creator>
  <cp:lastModifiedBy>JM Blarks</cp:lastModifiedBy>
  <cp:revision>96</cp:revision>
  <cp:lastPrinted>2017-05-22T02:05:25Z</cp:lastPrinted>
  <dcterms:created xsi:type="dcterms:W3CDTF">2017-03-28T06:22:00Z</dcterms:created>
  <dcterms:modified xsi:type="dcterms:W3CDTF">2018-10-07T17:23:02Z</dcterms:modified>
</cp:coreProperties>
</file>