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3"/>
  </p:handoutMasterIdLst>
  <p:sldIdLst>
    <p:sldId id="258" r:id="rId2"/>
  </p:sldIdLst>
  <p:sldSz cx="7559675" cy="10691813"/>
  <p:notesSz cx="6742113" cy="987266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userDrawn="1">
          <p15:clr>
            <a:srgbClr val="A4A3A4"/>
          </p15:clr>
        </p15:guide>
        <p15:guide id="2" pos="238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1D61"/>
    <a:srgbClr val="6129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53" d="100"/>
          <a:sy n="53" d="100"/>
        </p:scale>
        <p:origin x="2578" y="77"/>
      </p:cViewPr>
      <p:guideLst>
        <p:guide orient="horz" pos="3368"/>
        <p:guide pos="2381"/>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handoutMaster" Target="handoutMasters/handout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21000" cy="495300"/>
          </a:xfrm>
          <a:prstGeom prst="rect">
            <a:avLst/>
          </a:prstGeom>
        </p:spPr>
        <p:txBody>
          <a:bodyPr vert="horz" lIns="91427" tIns="45714" rIns="91427" bIns="45714" rtlCol="0"/>
          <a:lstStyle>
            <a:lvl1pPr algn="l">
              <a:defRPr sz="1200"/>
            </a:lvl1pPr>
          </a:lstStyle>
          <a:p>
            <a:endParaRPr lang="zh-CN" altLang="en-US"/>
          </a:p>
        </p:txBody>
      </p:sp>
      <p:sp>
        <p:nvSpPr>
          <p:cNvPr id="3" name="日期占位符 2"/>
          <p:cNvSpPr>
            <a:spLocks noGrp="1"/>
          </p:cNvSpPr>
          <p:nvPr>
            <p:ph type="dt" sz="quarter" idx="1"/>
          </p:nvPr>
        </p:nvSpPr>
        <p:spPr>
          <a:xfrm>
            <a:off x="3819525" y="0"/>
            <a:ext cx="2921000" cy="495300"/>
          </a:xfrm>
          <a:prstGeom prst="rect">
            <a:avLst/>
          </a:prstGeom>
        </p:spPr>
        <p:txBody>
          <a:bodyPr vert="horz" lIns="91427" tIns="45714" rIns="91427" bIns="45714" rtlCol="0"/>
          <a:lstStyle>
            <a:lvl1pPr algn="r">
              <a:defRPr sz="1200"/>
            </a:lvl1pPr>
          </a:lstStyle>
          <a:p>
            <a:fld id="{54199CD2-6C2F-4DD8-95A5-61971528C6AD}" type="datetimeFigureOut">
              <a:rPr lang="zh-CN" altLang="en-US" smtClean="0"/>
              <a:t>2018/11/1</a:t>
            </a:fld>
            <a:endParaRPr lang="zh-CN" altLang="en-US"/>
          </a:p>
        </p:txBody>
      </p:sp>
      <p:sp>
        <p:nvSpPr>
          <p:cNvPr id="4" name="页脚占位符 3"/>
          <p:cNvSpPr>
            <a:spLocks noGrp="1"/>
          </p:cNvSpPr>
          <p:nvPr>
            <p:ph type="ftr" sz="quarter" idx="2"/>
          </p:nvPr>
        </p:nvSpPr>
        <p:spPr>
          <a:xfrm>
            <a:off x="0" y="9377364"/>
            <a:ext cx="2921000" cy="495300"/>
          </a:xfrm>
          <a:prstGeom prst="rect">
            <a:avLst/>
          </a:prstGeom>
        </p:spPr>
        <p:txBody>
          <a:bodyPr vert="horz" lIns="91427" tIns="45714" rIns="91427" bIns="45714"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19525" y="9377364"/>
            <a:ext cx="2921000" cy="495300"/>
          </a:xfrm>
          <a:prstGeom prst="rect">
            <a:avLst/>
          </a:prstGeom>
        </p:spPr>
        <p:txBody>
          <a:bodyPr vert="horz" lIns="91427" tIns="45714" rIns="91427" bIns="45714" rtlCol="0" anchor="b"/>
          <a:lstStyle>
            <a:lvl1pPr algn="r">
              <a:defRPr sz="1200"/>
            </a:lvl1pPr>
          </a:lstStyle>
          <a:p>
            <a:fld id="{3B75F341-87C3-4FDF-A1BF-E794F1E1D710}" type="slidenum">
              <a:rPr lang="zh-CN" altLang="en-US" smtClean="0"/>
              <a:t>‹#›</a:t>
            </a:fld>
            <a:endParaRPr lang="zh-CN" altLang="en-US"/>
          </a:p>
        </p:txBody>
      </p:sp>
    </p:spTree>
    <p:extLst>
      <p:ext uri="{BB962C8B-B14F-4D97-AF65-F5344CB8AC3E}">
        <p14:creationId xmlns:p14="http://schemas.microsoft.com/office/powerpoint/2010/main" val="353752882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2739CCFF-B6C8-48A1-915B-A4F0679BD9A0}" type="datetimeFigureOut">
              <a:rPr lang="zh-CN" altLang="en-US" smtClean="0"/>
              <a:t>2018/11/1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58C5262-8774-4E96-A59E-92B83F3E8A00}" type="slidenum">
              <a:rPr lang="zh-CN" altLang="en-US" smtClean="0"/>
              <a:t>‹#›</a:t>
            </a:fld>
            <a:endParaRPr lang="zh-CN" altLang="en-US"/>
          </a:p>
        </p:txBody>
      </p:sp>
    </p:spTree>
    <p:extLst>
      <p:ext uri="{BB962C8B-B14F-4D97-AF65-F5344CB8AC3E}">
        <p14:creationId xmlns:p14="http://schemas.microsoft.com/office/powerpoint/2010/main" val="3375174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2739CCFF-B6C8-48A1-915B-A4F0679BD9A0}" type="datetimeFigureOut">
              <a:rPr lang="zh-CN" altLang="en-US" smtClean="0"/>
              <a:t>2018/11/1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58C5262-8774-4E96-A59E-92B83F3E8A00}" type="slidenum">
              <a:rPr lang="zh-CN" altLang="en-US" smtClean="0"/>
              <a:t>‹#›</a:t>
            </a:fld>
            <a:endParaRPr lang="zh-CN" altLang="en-US"/>
          </a:p>
        </p:txBody>
      </p:sp>
    </p:spTree>
    <p:extLst>
      <p:ext uri="{BB962C8B-B14F-4D97-AF65-F5344CB8AC3E}">
        <p14:creationId xmlns:p14="http://schemas.microsoft.com/office/powerpoint/2010/main" val="2552934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2739CCFF-B6C8-48A1-915B-A4F0679BD9A0}" type="datetimeFigureOut">
              <a:rPr lang="zh-CN" altLang="en-US" smtClean="0"/>
              <a:t>2018/11/1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58C5262-8774-4E96-A59E-92B83F3E8A00}" type="slidenum">
              <a:rPr lang="zh-CN" altLang="en-US" smtClean="0"/>
              <a:t>‹#›</a:t>
            </a:fld>
            <a:endParaRPr lang="zh-CN" altLang="en-US"/>
          </a:p>
        </p:txBody>
      </p:sp>
    </p:spTree>
    <p:extLst>
      <p:ext uri="{BB962C8B-B14F-4D97-AF65-F5344CB8AC3E}">
        <p14:creationId xmlns:p14="http://schemas.microsoft.com/office/powerpoint/2010/main" val="841504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2739CCFF-B6C8-48A1-915B-A4F0679BD9A0}" type="datetimeFigureOut">
              <a:rPr lang="zh-CN" altLang="en-US" smtClean="0"/>
              <a:t>2018/11/1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58C5262-8774-4E96-A59E-92B83F3E8A00}" type="slidenum">
              <a:rPr lang="zh-CN" altLang="en-US" smtClean="0"/>
              <a:t>‹#›</a:t>
            </a:fld>
            <a:endParaRPr lang="zh-CN" altLang="en-US"/>
          </a:p>
        </p:txBody>
      </p:sp>
    </p:spTree>
    <p:extLst>
      <p:ext uri="{BB962C8B-B14F-4D97-AF65-F5344CB8AC3E}">
        <p14:creationId xmlns:p14="http://schemas.microsoft.com/office/powerpoint/2010/main" val="227538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zh-CN" altLang="en-US" smtClean="0"/>
              <a:t>编辑母版文本样式</a:t>
            </a:r>
          </a:p>
        </p:txBody>
      </p:sp>
      <p:sp>
        <p:nvSpPr>
          <p:cNvPr id="4" name="Content Placeholder 3"/>
          <p:cNvSpPr>
            <a:spLocks noGrp="1"/>
          </p:cNvSpPr>
          <p:nvPr>
            <p:ph sz="half" idx="2"/>
          </p:nvPr>
        </p:nvSpPr>
        <p:spPr>
          <a:xfrm>
            <a:off x="520713" y="3905482"/>
            <a:ext cx="3198096" cy="5744375"/>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zh-CN" altLang="en-US" smtClean="0"/>
              <a:t>编辑母版文本样式</a:t>
            </a:r>
          </a:p>
        </p:txBody>
      </p:sp>
      <p:sp>
        <p:nvSpPr>
          <p:cNvPr id="6" name="Content Placeholder 5"/>
          <p:cNvSpPr>
            <a:spLocks noGrp="1"/>
          </p:cNvSpPr>
          <p:nvPr>
            <p:ph sz="quarter" idx="4"/>
          </p:nvPr>
        </p:nvSpPr>
        <p:spPr>
          <a:xfrm>
            <a:off x="3827086" y="3905482"/>
            <a:ext cx="3213847" cy="5744375"/>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2739CCFF-B6C8-48A1-915B-A4F0679BD9A0}" type="datetimeFigureOut">
              <a:rPr lang="zh-CN" altLang="en-US" smtClean="0"/>
              <a:t>2018/11/1</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C58C5262-8774-4E96-A59E-92B83F3E8A00}" type="slidenum">
              <a:rPr lang="zh-CN" altLang="en-US" smtClean="0"/>
              <a:t>‹#›</a:t>
            </a:fld>
            <a:endParaRPr lang="zh-CN" altLang="en-US"/>
          </a:p>
        </p:txBody>
      </p:sp>
    </p:spTree>
    <p:extLst>
      <p:ext uri="{BB962C8B-B14F-4D97-AF65-F5344CB8AC3E}">
        <p14:creationId xmlns:p14="http://schemas.microsoft.com/office/powerpoint/2010/main" val="1726010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2739CCFF-B6C8-48A1-915B-A4F0679BD9A0}" type="datetimeFigureOut">
              <a:rPr lang="zh-CN" altLang="en-US" smtClean="0"/>
              <a:t>2018/11/1</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C58C5262-8774-4E96-A59E-92B83F3E8A00}" type="slidenum">
              <a:rPr lang="zh-CN" altLang="en-US" smtClean="0"/>
              <a:t>‹#›</a:t>
            </a:fld>
            <a:endParaRPr lang="zh-CN" altLang="en-US"/>
          </a:p>
        </p:txBody>
      </p:sp>
    </p:spTree>
    <p:extLst>
      <p:ext uri="{BB962C8B-B14F-4D97-AF65-F5344CB8AC3E}">
        <p14:creationId xmlns:p14="http://schemas.microsoft.com/office/powerpoint/2010/main" val="3840326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39CCFF-B6C8-48A1-915B-A4F0679BD9A0}" type="datetimeFigureOut">
              <a:rPr lang="zh-CN" altLang="en-US" smtClean="0"/>
              <a:t>2018/11/1</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C58C5262-8774-4E96-A59E-92B83F3E8A00}" type="slidenum">
              <a:rPr lang="zh-CN" altLang="en-US" smtClean="0"/>
              <a:t>‹#›</a:t>
            </a:fld>
            <a:endParaRPr lang="zh-CN" altLang="en-US"/>
          </a:p>
        </p:txBody>
      </p:sp>
    </p:spTree>
    <p:extLst>
      <p:ext uri="{BB962C8B-B14F-4D97-AF65-F5344CB8AC3E}">
        <p14:creationId xmlns:p14="http://schemas.microsoft.com/office/powerpoint/2010/main" val="3286027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2739CCFF-B6C8-48A1-915B-A4F0679BD9A0}" type="datetimeFigureOut">
              <a:rPr lang="zh-CN" altLang="en-US" smtClean="0"/>
              <a:t>2018/11/1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58C5262-8774-4E96-A59E-92B83F3E8A00}" type="slidenum">
              <a:rPr lang="zh-CN" altLang="en-US" smtClean="0"/>
              <a:t>‹#›</a:t>
            </a:fld>
            <a:endParaRPr lang="zh-CN" altLang="en-US"/>
          </a:p>
        </p:txBody>
      </p:sp>
    </p:spTree>
    <p:extLst>
      <p:ext uri="{BB962C8B-B14F-4D97-AF65-F5344CB8AC3E}">
        <p14:creationId xmlns:p14="http://schemas.microsoft.com/office/powerpoint/2010/main" val="4159564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2739CCFF-B6C8-48A1-915B-A4F0679BD9A0}" type="datetimeFigureOut">
              <a:rPr lang="zh-CN" altLang="en-US" smtClean="0"/>
              <a:t>2018/11/1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58C5262-8774-4E96-A59E-92B83F3E8A00}" type="slidenum">
              <a:rPr lang="zh-CN" altLang="en-US" smtClean="0"/>
              <a:t>‹#›</a:t>
            </a:fld>
            <a:endParaRPr lang="zh-CN" altLang="en-US"/>
          </a:p>
        </p:txBody>
      </p:sp>
    </p:spTree>
    <p:extLst>
      <p:ext uri="{BB962C8B-B14F-4D97-AF65-F5344CB8AC3E}">
        <p14:creationId xmlns:p14="http://schemas.microsoft.com/office/powerpoint/2010/main" val="875252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2739CCFF-B6C8-48A1-915B-A4F0679BD9A0}" type="datetimeFigureOut">
              <a:rPr lang="zh-CN" altLang="en-US" smtClean="0"/>
              <a:t>2018/11/1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58C5262-8774-4E96-A59E-92B83F3E8A00}" type="slidenum">
              <a:rPr lang="zh-CN" altLang="en-US" smtClean="0"/>
              <a:t>‹#›</a:t>
            </a:fld>
            <a:endParaRPr lang="zh-CN" altLang="en-US"/>
          </a:p>
        </p:txBody>
      </p:sp>
    </p:spTree>
    <p:extLst>
      <p:ext uri="{BB962C8B-B14F-4D97-AF65-F5344CB8AC3E}">
        <p14:creationId xmlns:p14="http://schemas.microsoft.com/office/powerpoint/2010/main" val="24161143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2739CCFF-B6C8-48A1-915B-A4F0679BD9A0}" type="datetimeFigureOut">
              <a:rPr lang="zh-CN" altLang="en-US" smtClean="0"/>
              <a:t>2018/11/1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58C5262-8774-4E96-A59E-92B83F3E8A00}" type="slidenum">
              <a:rPr lang="zh-CN" altLang="en-US" smtClean="0"/>
              <a:t>‹#›</a:t>
            </a:fld>
            <a:endParaRPr lang="zh-CN" altLang="en-US"/>
          </a:p>
        </p:txBody>
      </p:sp>
    </p:spTree>
    <p:extLst>
      <p:ext uri="{BB962C8B-B14F-4D97-AF65-F5344CB8AC3E}">
        <p14:creationId xmlns:p14="http://schemas.microsoft.com/office/powerpoint/2010/main" val="3497984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2739CCFF-B6C8-48A1-915B-A4F0679BD9A0}" type="datetimeFigureOut">
              <a:rPr lang="zh-CN" altLang="en-US" smtClean="0"/>
              <a:t>2018/11/1</a:t>
            </a:fld>
            <a:endParaRPr lang="zh-CN"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C58C5262-8774-4E96-A59E-92B83F3E8A00}" type="slidenum">
              <a:rPr lang="zh-CN" altLang="en-US" smtClean="0"/>
              <a:t>‹#›</a:t>
            </a:fld>
            <a:endParaRPr lang="zh-CN" altLang="en-US"/>
          </a:p>
        </p:txBody>
      </p:sp>
    </p:spTree>
    <p:extLst>
      <p:ext uri="{BB962C8B-B14F-4D97-AF65-F5344CB8AC3E}">
        <p14:creationId xmlns:p14="http://schemas.microsoft.com/office/powerpoint/2010/main" val="42416840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jpeg"/><Relationship Id="rId5" Type="http://schemas.microsoft.com/office/2007/relationships/hdphoto" Target="../media/hdphoto2.wdp"/><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2">
            <a:extLst>
              <a:ext uri="{BEBA8EAE-BF5A-486C-A8C5-ECC9F3942E4B}">
                <a14:imgProps xmlns:a14="http://schemas.microsoft.com/office/drawing/2010/main">
                  <a14:imgLayer r:embed="rId3">
                    <a14:imgEffect>
                      <a14:artisticMarker trans="50000" size="100"/>
                    </a14:imgEffect>
                    <a14:imgEffect>
                      <a14:sharpenSoften amount="50000"/>
                    </a14:imgEffect>
                  </a14:imgLayer>
                </a14:imgProps>
              </a:ext>
            </a:extLst>
          </a:blip>
          <a:stretch>
            <a:fillRect/>
          </a:stretch>
        </p:blipFill>
        <p:spPr>
          <a:xfrm>
            <a:off x="-81250" y="-58812"/>
            <a:ext cx="7735413" cy="2789081"/>
          </a:xfrm>
          <a:prstGeom prst="rect">
            <a:avLst/>
          </a:prstGeom>
          <a:ln>
            <a:noFill/>
          </a:ln>
          <a:effectLst>
            <a:softEdge rad="127000"/>
          </a:effectLst>
        </p:spPr>
      </p:pic>
      <p:pic>
        <p:nvPicPr>
          <p:cNvPr id="8" name="图片 7"/>
          <p:cNvPicPr>
            <a:picLocks noChangeAspect="1"/>
          </p:cNvPicPr>
          <p:nvPr/>
        </p:nvPicPr>
        <p:blipFill rotWithShape="1">
          <a:blip r:embed="rId4" cstate="print">
            <a:clrChange>
              <a:clrFrom>
                <a:srgbClr val="AFBD52"/>
              </a:clrFrom>
              <a:clrTo>
                <a:srgbClr val="AFBD52">
                  <a:alpha val="0"/>
                </a:srgbClr>
              </a:clrTo>
            </a:clrChange>
            <a:lum bright="70000" contrast="-70000"/>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rcRect t="20071" b="22790"/>
          <a:stretch/>
        </p:blipFill>
        <p:spPr>
          <a:xfrm>
            <a:off x="0" y="8884920"/>
            <a:ext cx="7559675" cy="1806893"/>
          </a:xfrm>
          <a:prstGeom prst="rect">
            <a:avLst/>
          </a:prstGeom>
          <a:ln>
            <a:noFill/>
          </a:ln>
          <a:effectLst>
            <a:softEdge rad="112500"/>
          </a:effectLst>
        </p:spPr>
      </p:pic>
      <p:sp>
        <p:nvSpPr>
          <p:cNvPr id="4" name="矩形 3"/>
          <p:cNvSpPr/>
          <p:nvPr/>
        </p:nvSpPr>
        <p:spPr>
          <a:xfrm>
            <a:off x="1573967" y="710595"/>
            <a:ext cx="4472699" cy="461665"/>
          </a:xfrm>
          <a:prstGeom prst="rect">
            <a:avLst/>
          </a:prstGeom>
        </p:spPr>
        <p:txBody>
          <a:bodyPr wrap="none">
            <a:spAutoFit/>
          </a:bodyPr>
          <a:lstStyle/>
          <a:p>
            <a:r>
              <a:rPr lang="en-US" altLang="zh-CN" sz="2400" b="1" dirty="0">
                <a:solidFill>
                  <a:schemeClr val="bg1"/>
                </a:solidFill>
                <a:latin typeface="Arial" panose="020B0604020202020204" pitchFamily="34" charset="0"/>
                <a:cs typeface="Arial" panose="020B0604020202020204" pitchFamily="34" charset="0"/>
              </a:rPr>
              <a:t>Healthy Soil for Healthy Food</a:t>
            </a:r>
            <a:endParaRPr lang="zh-CN" altLang="en-US" sz="2400" b="1" dirty="0">
              <a:solidFill>
                <a:schemeClr val="bg1"/>
              </a:solidFill>
              <a:latin typeface="Arial" panose="020B0604020202020204" pitchFamily="34" charset="0"/>
              <a:cs typeface="Arial" panose="020B0604020202020204" pitchFamily="34" charset="0"/>
            </a:endParaRPr>
          </a:p>
        </p:txBody>
      </p:sp>
      <p:sp>
        <p:nvSpPr>
          <p:cNvPr id="6" name="文本框 5"/>
          <p:cNvSpPr txBox="1"/>
          <p:nvPr/>
        </p:nvSpPr>
        <p:spPr>
          <a:xfrm>
            <a:off x="2240280" y="1160792"/>
            <a:ext cx="4785360" cy="1477328"/>
          </a:xfrm>
          <a:prstGeom prst="rect">
            <a:avLst/>
          </a:prstGeom>
          <a:noFill/>
        </p:spPr>
        <p:txBody>
          <a:bodyPr wrap="square" rtlCol="0">
            <a:spAutoFit/>
          </a:bodyPr>
          <a:lstStyle/>
          <a:p>
            <a:pPr>
              <a:lnSpc>
                <a:spcPct val="150000"/>
              </a:lnSpc>
            </a:pPr>
            <a:r>
              <a:rPr lang="zh-CN" altLang="en-US" sz="2000" b="1" dirty="0" smtClean="0">
                <a:solidFill>
                  <a:srgbClr val="FFFF00"/>
                </a:solidFill>
                <a:latin typeface="微软雅黑" panose="020B0503020204020204" pitchFamily="34" charset="-122"/>
                <a:ea typeface="微软雅黑" panose="020B0503020204020204" pitchFamily="34" charset="-122"/>
                <a:cs typeface="Arial" panose="020B0604020202020204" pitchFamily="34" charset="0"/>
              </a:rPr>
              <a:t>报告人：</a:t>
            </a:r>
            <a:r>
              <a:rPr lang="zh-CN" altLang="en-US" sz="2000" b="1" dirty="0" smtClean="0">
                <a:solidFill>
                  <a:schemeClr val="bg1"/>
                </a:solidFill>
                <a:latin typeface="Arial" panose="020B0604020202020204" pitchFamily="34" charset="0"/>
                <a:cs typeface="Arial" panose="020B0604020202020204" pitchFamily="34" charset="0"/>
              </a:rPr>
              <a:t>    </a:t>
            </a:r>
            <a:r>
              <a:rPr lang="en-US" altLang="zh-CN" sz="2000" b="1" dirty="0" smtClean="0">
                <a:solidFill>
                  <a:schemeClr val="bg1"/>
                </a:solidFill>
                <a:latin typeface="Arial" panose="020B0604020202020204" pitchFamily="34" charset="0"/>
                <a:cs typeface="Arial" panose="020B0604020202020204" pitchFamily="34" charset="0"/>
              </a:rPr>
              <a:t>Prof. Deli Chen</a:t>
            </a:r>
          </a:p>
          <a:p>
            <a:pPr>
              <a:lnSpc>
                <a:spcPct val="150000"/>
              </a:lnSpc>
            </a:pPr>
            <a:r>
              <a:rPr lang="zh-CN" altLang="en-US" sz="2000" b="1" dirty="0">
                <a:solidFill>
                  <a:srgbClr val="FFFF00"/>
                </a:solidFill>
                <a:latin typeface="微软雅黑" panose="020B0503020204020204" pitchFamily="34" charset="-122"/>
                <a:ea typeface="微软雅黑" panose="020B0503020204020204" pitchFamily="34" charset="-122"/>
                <a:cs typeface="Arial" panose="020B0604020202020204" pitchFamily="34" charset="0"/>
              </a:rPr>
              <a:t>报告时间：</a:t>
            </a:r>
            <a:r>
              <a:rPr lang="en-US" altLang="zh-CN" sz="2000" b="1" dirty="0" smtClean="0">
                <a:solidFill>
                  <a:schemeClr val="bg1"/>
                </a:solidFill>
                <a:latin typeface="Arial" panose="020B0604020202020204" pitchFamily="34" charset="0"/>
                <a:cs typeface="Arial" panose="020B0604020202020204" pitchFamily="34" charset="0"/>
              </a:rPr>
              <a:t>2018</a:t>
            </a:r>
            <a:r>
              <a:rPr lang="zh-CN" altLang="en-US" sz="2000" b="1" dirty="0" smtClean="0">
                <a:solidFill>
                  <a:schemeClr val="bg1"/>
                </a:solidFill>
                <a:latin typeface="Arial" panose="020B0604020202020204" pitchFamily="34" charset="0"/>
                <a:cs typeface="Arial" panose="020B0604020202020204" pitchFamily="34" charset="0"/>
              </a:rPr>
              <a:t>年</a:t>
            </a:r>
            <a:r>
              <a:rPr lang="en-US" altLang="zh-CN" sz="2000" b="1" dirty="0" smtClean="0">
                <a:solidFill>
                  <a:schemeClr val="bg1"/>
                </a:solidFill>
                <a:latin typeface="Arial" panose="020B0604020202020204" pitchFamily="34" charset="0"/>
                <a:cs typeface="Arial" panose="020B0604020202020204" pitchFamily="34" charset="0"/>
              </a:rPr>
              <a:t>11</a:t>
            </a:r>
            <a:r>
              <a:rPr lang="zh-CN" altLang="en-US" sz="2000" b="1" dirty="0" smtClean="0">
                <a:solidFill>
                  <a:schemeClr val="bg1"/>
                </a:solidFill>
                <a:latin typeface="Arial" panose="020B0604020202020204" pitchFamily="34" charset="0"/>
                <a:cs typeface="Arial" panose="020B0604020202020204" pitchFamily="34" charset="0"/>
              </a:rPr>
              <a:t>月</a:t>
            </a:r>
            <a:r>
              <a:rPr lang="en-US" altLang="zh-CN" sz="2000" b="1" dirty="0" smtClean="0">
                <a:solidFill>
                  <a:schemeClr val="bg1"/>
                </a:solidFill>
                <a:latin typeface="Arial" panose="020B0604020202020204" pitchFamily="34" charset="0"/>
                <a:cs typeface="Arial" panose="020B0604020202020204" pitchFamily="34" charset="0"/>
              </a:rPr>
              <a:t>2</a:t>
            </a:r>
            <a:r>
              <a:rPr lang="zh-CN" altLang="en-US" sz="2000" b="1" dirty="0" smtClean="0">
                <a:solidFill>
                  <a:schemeClr val="bg1"/>
                </a:solidFill>
                <a:latin typeface="Arial" panose="020B0604020202020204" pitchFamily="34" charset="0"/>
                <a:cs typeface="Arial" panose="020B0604020202020204" pitchFamily="34" charset="0"/>
              </a:rPr>
              <a:t>日 </a:t>
            </a:r>
            <a:r>
              <a:rPr lang="en-US" altLang="zh-CN" sz="2000" b="1" dirty="0" smtClean="0">
                <a:solidFill>
                  <a:schemeClr val="bg1"/>
                </a:solidFill>
                <a:latin typeface="Arial" panose="020B0604020202020204" pitchFamily="34" charset="0"/>
                <a:cs typeface="Arial" panose="020B0604020202020204" pitchFamily="34" charset="0"/>
              </a:rPr>
              <a:t>10:30-11:30</a:t>
            </a:r>
          </a:p>
          <a:p>
            <a:pPr>
              <a:lnSpc>
                <a:spcPct val="150000"/>
              </a:lnSpc>
            </a:pPr>
            <a:r>
              <a:rPr lang="zh-CN" altLang="en-US" sz="2000" b="1" dirty="0">
                <a:solidFill>
                  <a:srgbClr val="FFFF00"/>
                </a:solidFill>
                <a:latin typeface="微软雅黑" panose="020B0503020204020204" pitchFamily="34" charset="-122"/>
                <a:ea typeface="微软雅黑" panose="020B0503020204020204" pitchFamily="34" charset="-122"/>
                <a:cs typeface="Arial" panose="020B0604020202020204" pitchFamily="34" charset="0"/>
              </a:rPr>
              <a:t>报告地点：</a:t>
            </a:r>
            <a:r>
              <a:rPr lang="zh-CN" altLang="en-US" sz="2000" b="1" dirty="0" smtClean="0">
                <a:solidFill>
                  <a:schemeClr val="bg1"/>
                </a:solidFill>
                <a:latin typeface="Arial" panose="020B0604020202020204" pitchFamily="34" charset="0"/>
                <a:cs typeface="Arial" panose="020B0604020202020204" pitchFamily="34" charset="0"/>
              </a:rPr>
              <a:t>工物馆</a:t>
            </a:r>
            <a:r>
              <a:rPr lang="en-US" altLang="zh-CN" sz="2000" b="1" dirty="0" smtClean="0">
                <a:solidFill>
                  <a:schemeClr val="bg1"/>
                </a:solidFill>
                <a:latin typeface="Arial" panose="020B0604020202020204" pitchFamily="34" charset="0"/>
                <a:cs typeface="Arial" panose="020B0604020202020204" pitchFamily="34" charset="0"/>
              </a:rPr>
              <a:t>332</a:t>
            </a:r>
            <a:endParaRPr lang="zh-CN" altLang="en-US" sz="2000" b="1" dirty="0">
              <a:solidFill>
                <a:schemeClr val="bg1"/>
              </a:solidFill>
              <a:latin typeface="Arial" panose="020B0604020202020204" pitchFamily="34" charset="0"/>
              <a:cs typeface="Arial" panose="020B0604020202020204" pitchFamily="34" charset="0"/>
            </a:endParaRPr>
          </a:p>
        </p:txBody>
      </p:sp>
      <p:sp>
        <p:nvSpPr>
          <p:cNvPr id="7" name="文本框 6"/>
          <p:cNvSpPr txBox="1"/>
          <p:nvPr/>
        </p:nvSpPr>
        <p:spPr>
          <a:xfrm>
            <a:off x="109374" y="2665484"/>
            <a:ext cx="7344722" cy="7820924"/>
          </a:xfrm>
          <a:prstGeom prst="rect">
            <a:avLst/>
          </a:prstGeom>
          <a:noFill/>
        </p:spPr>
        <p:txBody>
          <a:bodyPr wrap="square" rtlCol="0">
            <a:spAutoFit/>
          </a:bodyPr>
          <a:lstStyle/>
          <a:p>
            <a:pPr algn="just">
              <a:lnSpc>
                <a:spcPct val="114000"/>
              </a:lnSpc>
            </a:pPr>
            <a:r>
              <a:rPr lang="zh-CN" altLang="en-US" b="1" dirty="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rPr>
              <a:t>内容简介：</a:t>
            </a:r>
            <a:endParaRPr lang="en-US" altLang="zh-CN" b="1" dirty="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a:p>
            <a:pPr algn="just">
              <a:lnSpc>
                <a:spcPct val="114000"/>
              </a:lnSpc>
            </a:pPr>
            <a:r>
              <a:rPr lang="en-US" altLang="zh-CN" sz="1350" dirty="0">
                <a:latin typeface="Arial" panose="020B0604020202020204" pitchFamily="34" charset="0"/>
                <a:cs typeface="Arial" panose="020B0604020202020204" pitchFamily="34" charset="0"/>
              </a:rPr>
              <a:t>Soil degradation is a major threat to international food security. Faced with soil degradation and population growth, </a:t>
            </a:r>
            <a:r>
              <a:rPr lang="en-AU" altLang="zh-CN" sz="1350" dirty="0">
                <a:latin typeface="Arial" panose="020B0604020202020204" pitchFamily="34" charset="0"/>
                <a:cs typeface="Arial" panose="020B0604020202020204" pitchFamily="34" charset="0"/>
              </a:rPr>
              <a:t>Australia and China have come together to establish a Joint Research Centre—</a:t>
            </a:r>
            <a:r>
              <a:rPr lang="en-US" altLang="zh-CN" sz="1350" i="1" dirty="0">
                <a:latin typeface="Arial" panose="020B0604020202020204" pitchFamily="34" charset="0"/>
                <a:cs typeface="Arial" panose="020B0604020202020204" pitchFamily="34" charset="0"/>
              </a:rPr>
              <a:t>Healthy Soils for Sustainable Food Production and Environmental Quality</a:t>
            </a:r>
            <a:r>
              <a:rPr lang="en-US" altLang="zh-CN" sz="1350" dirty="0">
                <a:latin typeface="Arial" panose="020B0604020202020204" pitchFamily="34" charset="0"/>
                <a:cs typeface="Arial" panose="020B0604020202020204" pitchFamily="34" charset="0"/>
              </a:rPr>
              <a:t>, to </a:t>
            </a:r>
            <a:r>
              <a:rPr lang="en-US" altLang="zh-CN" sz="1350" dirty="0" smtClean="0">
                <a:latin typeface="Arial" panose="020B0604020202020204" pitchFamily="34" charset="0"/>
                <a:cs typeface="Arial" panose="020B0604020202020204" pitchFamily="34" charset="0"/>
              </a:rPr>
              <a:t>address food </a:t>
            </a:r>
            <a:r>
              <a:rPr lang="en-US" altLang="zh-CN" sz="1350" dirty="0">
                <a:latin typeface="Arial" panose="020B0604020202020204" pitchFamily="34" charset="0"/>
                <a:cs typeface="Arial" panose="020B0604020202020204" pitchFamily="34" charset="0"/>
              </a:rPr>
              <a:t>security and sustainable soil management. The Centre is dedicated to 1) delivering new solutions to challenges in sustainable agricultural </a:t>
            </a:r>
            <a:r>
              <a:rPr lang="en-US" altLang="zh-CN" sz="1350" dirty="0" smtClean="0">
                <a:latin typeface="Arial" panose="020B0604020202020204" pitchFamily="34" charset="0"/>
                <a:cs typeface="Arial" panose="020B0604020202020204" pitchFamily="34" charset="0"/>
              </a:rPr>
              <a:t>management; 2</a:t>
            </a:r>
            <a:r>
              <a:rPr lang="en-US" altLang="zh-CN" sz="1350" dirty="0">
                <a:latin typeface="Arial" panose="020B0604020202020204" pitchFamily="34" charset="0"/>
                <a:cs typeface="Arial" panose="020B0604020202020204" pitchFamily="34" charset="0"/>
              </a:rPr>
              <a:t>) training early and mid-career-researchers through bilateral study </a:t>
            </a:r>
            <a:r>
              <a:rPr lang="en-US" altLang="zh-CN" sz="1350" dirty="0" smtClean="0">
                <a:latin typeface="Arial" panose="020B0604020202020204" pitchFamily="34" charset="0"/>
                <a:cs typeface="Arial" panose="020B0604020202020204" pitchFamily="34" charset="0"/>
              </a:rPr>
              <a:t>opportunities; 3</a:t>
            </a:r>
            <a:r>
              <a:rPr lang="en-US" altLang="zh-CN" sz="1350" dirty="0">
                <a:latin typeface="Arial" panose="020B0604020202020204" pitchFamily="34" charset="0"/>
                <a:cs typeface="Arial" panose="020B0604020202020204" pitchFamily="34" charset="0"/>
              </a:rPr>
              <a:t>) facilitating collaboration between stakeholders in Australia and China. </a:t>
            </a:r>
            <a:r>
              <a:rPr lang="en-AU" altLang="zh-CN" sz="1350" dirty="0">
                <a:latin typeface="Arial" panose="020B0604020202020204" pitchFamily="34" charset="0"/>
                <a:cs typeface="Arial" panose="020B0604020202020204" pitchFamily="34" charset="0"/>
              </a:rPr>
              <a:t>Leading </a:t>
            </a:r>
            <a:r>
              <a:rPr lang="en-AU" altLang="zh-CN" sz="1350" dirty="0" smtClean="0">
                <a:latin typeface="Arial" panose="020B0604020202020204" pitchFamily="34" charset="0"/>
                <a:cs typeface="Arial" panose="020B0604020202020204" pitchFamily="34" charset="0"/>
              </a:rPr>
              <a:t>the </a:t>
            </a:r>
            <a:r>
              <a:rPr lang="en-US" altLang="zh-CN" sz="1350" dirty="0" smtClean="0">
                <a:latin typeface="Arial" panose="020B0604020202020204" pitchFamily="34" charset="0"/>
                <a:cs typeface="Arial" panose="020B0604020202020204" pitchFamily="34" charset="0"/>
              </a:rPr>
              <a:t>Joint </a:t>
            </a:r>
            <a:r>
              <a:rPr lang="en-US" altLang="zh-CN" sz="1350" dirty="0">
                <a:latin typeface="Arial" panose="020B0604020202020204" pitchFamily="34" charset="0"/>
                <a:cs typeface="Arial" panose="020B0604020202020204" pitchFamily="34" charset="0"/>
              </a:rPr>
              <a:t>Research Centre, the Soils and the Environment Research Group at the University of Melbourne seeks to understand the impacts of agricultural management on soil processes and develop technology to improve agricultural sustainability. The Group carries out a range of fundamental and applied research with the aim to help policy makers, industry partners and farmers make evidence-based decisions</a:t>
            </a:r>
            <a:r>
              <a:rPr lang="en-US" altLang="zh-CN" sz="1350" dirty="0" smtClean="0">
                <a:latin typeface="Arial" panose="020B0604020202020204" pitchFamily="34" charset="0"/>
                <a:cs typeface="Arial" panose="020B0604020202020204" pitchFamily="34" charset="0"/>
              </a:rPr>
              <a:t>.</a:t>
            </a:r>
          </a:p>
          <a:p>
            <a:pPr algn="just">
              <a:lnSpc>
                <a:spcPct val="114000"/>
              </a:lnSpc>
            </a:pPr>
            <a:endParaRPr lang="en-US" altLang="zh-CN" sz="1300" dirty="0" smtClean="0">
              <a:latin typeface="Arial" panose="020B0604020202020204" pitchFamily="34" charset="0"/>
              <a:cs typeface="Arial" panose="020B0604020202020204" pitchFamily="34" charset="0"/>
            </a:endParaRPr>
          </a:p>
          <a:p>
            <a:pPr algn="just">
              <a:lnSpc>
                <a:spcPct val="114000"/>
              </a:lnSpc>
            </a:pPr>
            <a:r>
              <a:rPr lang="zh-CN" altLang="en-US" b="1" dirty="0" smtClean="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rPr>
              <a:t>报告人</a:t>
            </a:r>
            <a:r>
              <a:rPr lang="zh-CN" altLang="en-US" b="1" dirty="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rPr>
              <a:t>简介：</a:t>
            </a:r>
            <a:endParaRPr lang="en-US" altLang="zh-CN" b="1" dirty="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a:p>
            <a:pPr algn="just">
              <a:lnSpc>
                <a:spcPct val="114000"/>
              </a:lnSpc>
            </a:pPr>
            <a:r>
              <a:rPr lang="en-AU" altLang="zh-CN" sz="1350" dirty="0">
                <a:latin typeface="Arial" panose="020B0604020202020204" pitchFamily="34" charset="0"/>
                <a:cs typeface="Arial" panose="020B0604020202020204" pitchFamily="34" charset="0"/>
              </a:rPr>
              <a:t>Professor Deli Chen is the discipline leader in Soil and the Environment Research Group, Research Director of the School of Agriculture and Food, China Director of the Faculty of Veterinary and Agricultural Sciences, and International Collaborative Research Advisor at the University of Melbourne. He is also the Director of the Australia China Joint Research Centre</a:t>
            </a:r>
            <a:r>
              <a:rPr lang="en-AU" altLang="zh-CN" sz="1350" i="1" dirty="0">
                <a:latin typeface="Arial" panose="020B0604020202020204" pitchFamily="34" charset="0"/>
                <a:cs typeface="Arial" panose="020B0604020202020204" pitchFamily="34" charset="0"/>
              </a:rPr>
              <a:t>, Healthy Soils for Sustainable Food Production and Environmental Quality</a:t>
            </a:r>
            <a:r>
              <a:rPr lang="en-AU" altLang="zh-CN" sz="1350" dirty="0">
                <a:latin typeface="Arial" panose="020B0604020202020204" pitchFamily="34" charset="0"/>
                <a:cs typeface="Arial" panose="020B0604020202020204" pitchFamily="34" charset="0"/>
              </a:rPr>
              <a:t>. </a:t>
            </a:r>
            <a:r>
              <a:rPr lang="en-AU" altLang="zh-CN" sz="1350" dirty="0" smtClean="0">
                <a:latin typeface="Arial" panose="020B0604020202020204" pitchFamily="34" charset="0"/>
                <a:cs typeface="Arial" panose="020B0604020202020204" pitchFamily="34" charset="0"/>
              </a:rPr>
              <a:t>He </a:t>
            </a:r>
            <a:r>
              <a:rPr lang="en-AU" altLang="zh-CN" sz="1350" dirty="0">
                <a:latin typeface="Arial" panose="020B0604020202020204" pitchFamily="34" charset="0"/>
                <a:cs typeface="Arial" panose="020B0604020202020204" pitchFamily="34" charset="0"/>
              </a:rPr>
              <a:t>is a Member of Executive Committee for the SCOPE-IGBP on International Nitrogen Initiative (INI).</a:t>
            </a:r>
            <a:endParaRPr lang="zh-CN" altLang="zh-CN" sz="1350" dirty="0">
              <a:latin typeface="Arial" panose="020B0604020202020204" pitchFamily="34" charset="0"/>
              <a:cs typeface="Arial" panose="020B0604020202020204" pitchFamily="34" charset="0"/>
            </a:endParaRPr>
          </a:p>
          <a:p>
            <a:pPr algn="just">
              <a:lnSpc>
                <a:spcPct val="114000"/>
              </a:lnSpc>
            </a:pPr>
            <a:r>
              <a:rPr lang="en-AU" altLang="zh-CN" sz="1350" dirty="0">
                <a:latin typeface="Arial" panose="020B0604020202020204" pitchFamily="34" charset="0"/>
                <a:cs typeface="Arial" panose="020B0604020202020204" pitchFamily="34" charset="0"/>
              </a:rPr>
              <a:t>Professor Chen has expertise in water and nutrients dynamics in plant-soil systems; GIS based agroecosystem modelling and decision support systems for optimal irrigation and fertilizer management; and the measurement and modelling of greenhouse gases emissions from land sources and impact of climate on agro-ecosystems. Professor Chen has authored over 250 journal publications, majority in the top journal of the discipline. He has successfully led an internationally recognised research team attracting more than $30 million in the past 15 years in competitive research grant funding from government and industry partners </a:t>
            </a:r>
            <a:r>
              <a:rPr lang="en-AU" altLang="zh-CN" sz="1350" dirty="0" smtClean="0">
                <a:latin typeface="Arial" panose="020B0604020202020204" pitchFamily="34" charset="0"/>
                <a:cs typeface="Arial" panose="020B0604020202020204" pitchFamily="34" charset="0"/>
              </a:rPr>
              <a:t>as </a:t>
            </a:r>
            <a:r>
              <a:rPr lang="en-AU" altLang="zh-CN" sz="1350" dirty="0">
                <a:latin typeface="Arial" panose="020B0604020202020204" pitchFamily="34" charset="0"/>
                <a:cs typeface="Arial" panose="020B0604020202020204" pitchFamily="34" charset="0"/>
              </a:rPr>
              <a:t>well as </a:t>
            </a:r>
            <a:r>
              <a:rPr lang="en-AU" altLang="zh-CN" sz="1350" dirty="0" smtClean="0">
                <a:latin typeface="Arial" panose="020B0604020202020204" pitchFamily="34" charset="0"/>
                <a:cs typeface="Arial" panose="020B0604020202020204" pitchFamily="34" charset="0"/>
              </a:rPr>
              <a:t>international </a:t>
            </a:r>
            <a:r>
              <a:rPr lang="en-AU" altLang="zh-CN" sz="1350" dirty="0">
                <a:latin typeface="Arial" panose="020B0604020202020204" pitchFamily="34" charset="0"/>
                <a:cs typeface="Arial" panose="020B0604020202020204" pitchFamily="34" charset="0"/>
              </a:rPr>
              <a:t>fund over the previous ten years. Professor Chen was awarded the JA Prescott Medal for excellence and achievement in the field of soil science by the Australian Society of Soil Science in 2010, a Fellow of Soil Science Society of America in 2015, a Fellow of Soil Science Australia in 2015 and a Fellow of American Society of Agronomy in 2017, the highest recognitions given by these societies.</a:t>
            </a:r>
            <a:r>
              <a:rPr lang="en-US" altLang="zh-CN" sz="1350" dirty="0" smtClean="0">
                <a:latin typeface="Arial" panose="020B0604020202020204" pitchFamily="34" charset="0"/>
                <a:cs typeface="Arial" panose="020B0604020202020204" pitchFamily="34" charset="0"/>
              </a:rPr>
              <a:t> </a:t>
            </a:r>
            <a:endParaRPr lang="zh-CN" altLang="en-US" sz="1350" dirty="0">
              <a:latin typeface="Arial" panose="020B0604020202020204" pitchFamily="34" charset="0"/>
              <a:cs typeface="Arial" panose="020B0604020202020204" pitchFamily="34" charset="0"/>
            </a:endParaRPr>
          </a:p>
        </p:txBody>
      </p:sp>
      <p:sp>
        <p:nvSpPr>
          <p:cNvPr id="16" name="矩形 15"/>
          <p:cNvSpPr/>
          <p:nvPr/>
        </p:nvSpPr>
        <p:spPr>
          <a:xfrm>
            <a:off x="2969358" y="187375"/>
            <a:ext cx="1620958" cy="523220"/>
          </a:xfrm>
          <a:prstGeom prst="rect">
            <a:avLst/>
          </a:prstGeom>
        </p:spPr>
        <p:txBody>
          <a:bodyPr wrap="none">
            <a:spAutoFit/>
          </a:bodyPr>
          <a:lstStyle/>
          <a:p>
            <a:pPr algn="ctr"/>
            <a:r>
              <a:rPr lang="zh-CN" altLang="en-US" sz="28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学术报告</a:t>
            </a:r>
          </a:p>
        </p:txBody>
      </p:sp>
      <p:pic>
        <p:nvPicPr>
          <p:cNvPr id="9" name="Picture 1" descr="C:\Users\delichen\AppData\Local\Microsoft\Windows\Temporary Internet Files\Content.Outlook\P7OJZARS\Deli_Chen_ 7.jpg"/>
          <p:cNvPicPr>
            <a:picLocks noChangeAspect="1"/>
          </p:cNvPicPr>
          <p:nvPr/>
        </p:nvPicPr>
        <p:blipFill rotWithShape="1">
          <a:blip r:embed="rId6" cstate="print">
            <a:extLst>
              <a:ext uri="{28A0092B-C50C-407E-A947-70E740481C1C}">
                <a14:useLocalDpi xmlns:a14="http://schemas.microsoft.com/office/drawing/2010/main" val="0"/>
              </a:ext>
            </a:extLst>
          </a:blip>
          <a:srcRect l="332" t="1064" r="-1" b="12359"/>
          <a:stretch/>
        </p:blipFill>
        <p:spPr bwMode="auto">
          <a:xfrm>
            <a:off x="943681" y="1306205"/>
            <a:ext cx="1080000" cy="124777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51884683"/>
      </p:ext>
    </p:extLst>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332</TotalTime>
  <Words>448</Words>
  <Application>Microsoft Office PowerPoint</Application>
  <PresentationFormat>自定义</PresentationFormat>
  <Paragraphs>11</Paragraphs>
  <Slides>1</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vt:i4>
      </vt:variant>
    </vt:vector>
  </HeadingPairs>
  <TitlesOfParts>
    <vt:vector size="8" baseType="lpstr">
      <vt:lpstr>等线</vt:lpstr>
      <vt:lpstr>等线 Light</vt:lpstr>
      <vt:lpstr>微软雅黑</vt:lpstr>
      <vt:lpstr>Arial</vt:lpstr>
      <vt:lpstr>Calibri</vt:lpstr>
      <vt:lpstr>Calibri Light</vt:lpstr>
      <vt:lpstr>Office 主题​​</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Blarks JM</dc:creator>
  <cp:lastModifiedBy>JM Blarks</cp:lastModifiedBy>
  <cp:revision>110</cp:revision>
  <cp:lastPrinted>2017-05-22T02:05:25Z</cp:lastPrinted>
  <dcterms:created xsi:type="dcterms:W3CDTF">2017-03-28T06:22:00Z</dcterms:created>
  <dcterms:modified xsi:type="dcterms:W3CDTF">2018-11-01T02:53:24Z</dcterms:modified>
</cp:coreProperties>
</file>