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61" r:id="rId2"/>
  </p:sldIdLst>
  <p:sldSz cx="21602700" cy="32404050"/>
  <p:notesSz cx="21143913" cy="3194367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9933FF"/>
    <a:srgbClr val="E3E5ED"/>
    <a:srgbClr val="DEE1EA"/>
    <a:srgbClr val="E8EAF0"/>
    <a:srgbClr val="E5E6E7"/>
    <a:srgbClr val="000000"/>
    <a:srgbClr val="66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1317" autoAdjust="0"/>
    <p:restoredTop sz="94660" autoAdjust="0"/>
  </p:normalViewPr>
  <p:slideViewPr>
    <p:cSldViewPr>
      <p:cViewPr varScale="1">
        <p:scale>
          <a:sx n="24" d="100"/>
          <a:sy n="24" d="100"/>
        </p:scale>
        <p:origin x="3828" y="126"/>
      </p:cViewPr>
      <p:guideLst>
        <p:guide orient="horz" pos="10206"/>
        <p:guide pos="68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9162361" cy="1597185"/>
          </a:xfrm>
          <a:prstGeom prst="rect">
            <a:avLst/>
          </a:prstGeom>
        </p:spPr>
        <p:txBody>
          <a:bodyPr vert="horz" lIns="303344" tIns="151672" rIns="303344" bIns="151672" rtlCol="0"/>
          <a:lstStyle>
            <a:lvl1pPr algn="l">
              <a:defRPr sz="40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11976660" y="1"/>
            <a:ext cx="9162361" cy="1597185"/>
          </a:xfrm>
          <a:prstGeom prst="rect">
            <a:avLst/>
          </a:prstGeom>
        </p:spPr>
        <p:txBody>
          <a:bodyPr vert="horz" lIns="303344" tIns="151672" rIns="303344" bIns="151672" rtlCol="0"/>
          <a:lstStyle>
            <a:lvl1pPr algn="r">
              <a:defRPr sz="4000">
                <a:ea typeface="宋体" pitchFamily="2" charset="-122"/>
              </a:defRPr>
            </a:lvl1pPr>
          </a:lstStyle>
          <a:p>
            <a:pPr>
              <a:defRPr/>
            </a:pPr>
            <a:fld id="{25612616-9B2B-4D7C-8207-C4FD79C71244}" type="datetimeFigureOut">
              <a:rPr lang="zh-CN" altLang="en-US"/>
              <a:pPr>
                <a:defRPr/>
              </a:pPr>
              <a:t>2019/6/14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581775" y="2398713"/>
            <a:ext cx="7980363" cy="11974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03344" tIns="151672" rIns="303344" bIns="151672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2114392" y="15173245"/>
            <a:ext cx="16915130" cy="14374654"/>
          </a:xfrm>
          <a:prstGeom prst="rect">
            <a:avLst/>
          </a:prstGeom>
        </p:spPr>
        <p:txBody>
          <a:bodyPr vert="horz" lIns="303344" tIns="151672" rIns="303344" bIns="151672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30340948"/>
            <a:ext cx="9162361" cy="1597185"/>
          </a:xfrm>
          <a:prstGeom prst="rect">
            <a:avLst/>
          </a:prstGeom>
        </p:spPr>
        <p:txBody>
          <a:bodyPr vert="horz" lIns="303344" tIns="151672" rIns="303344" bIns="151672" rtlCol="0" anchor="b"/>
          <a:lstStyle>
            <a:lvl1pPr algn="l">
              <a:defRPr sz="40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11976660" y="30340948"/>
            <a:ext cx="9162361" cy="1597185"/>
          </a:xfrm>
          <a:prstGeom prst="rect">
            <a:avLst/>
          </a:prstGeom>
        </p:spPr>
        <p:txBody>
          <a:bodyPr vert="horz" lIns="303344" tIns="151672" rIns="303344" bIns="151672" rtlCol="0" anchor="b"/>
          <a:lstStyle>
            <a:lvl1pPr algn="r">
              <a:defRPr sz="4000">
                <a:ea typeface="宋体" pitchFamily="2" charset="-122"/>
              </a:defRPr>
            </a:lvl1pPr>
          </a:lstStyle>
          <a:p>
            <a:pPr>
              <a:defRPr/>
            </a:pPr>
            <a:fld id="{304D77CD-FB76-4494-812F-4B3BA589D8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58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25260300"/>
            <a:ext cx="20407313" cy="53975"/>
            <a:chOff x="480" y="8840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8840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884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570045" y="12740205"/>
            <a:ext cx="12654994" cy="3208734"/>
          </a:xfrm>
        </p:spPr>
        <p:txBody>
          <a:bodyPr anchor="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70045" y="10201275"/>
            <a:ext cx="12654994" cy="2400300"/>
          </a:xfrm>
        </p:spPr>
        <p:txBody>
          <a:bodyPr anchor="b"/>
          <a:lstStyle>
            <a:lvl1pPr marL="0" indent="0" algn="l">
              <a:buNone/>
              <a:defRPr sz="4800">
                <a:solidFill>
                  <a:schemeClr val="tx2">
                    <a:shade val="75000"/>
                  </a:schemeClr>
                </a:solidFill>
              </a:defRPr>
            </a:lvl1pPr>
            <a:lvl2pPr marL="905210" indent="0" algn="ctr">
              <a:buNone/>
            </a:lvl2pPr>
            <a:lvl3pPr marL="1810421" indent="0" algn="ctr">
              <a:buNone/>
            </a:lvl3pPr>
            <a:lvl4pPr marL="2715631" indent="0" algn="ctr">
              <a:buNone/>
            </a:lvl4pPr>
            <a:lvl5pPr marL="3620841" indent="0" algn="ctr">
              <a:buNone/>
            </a:lvl5pPr>
            <a:lvl6pPr marL="4526051" indent="0" algn="ctr">
              <a:buNone/>
            </a:lvl6pPr>
            <a:lvl7pPr marL="5431262" indent="0" algn="ctr">
              <a:buNone/>
            </a:lvl7pPr>
            <a:lvl8pPr marL="6336472" indent="0" algn="ctr">
              <a:buNone/>
            </a:lvl8pPr>
            <a:lvl9pPr marL="7241682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7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89B42-EED2-4EC7-A98D-A09837424B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879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8459788" y="360363"/>
            <a:ext cx="6840537" cy="136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38413-043F-45BB-AF44-EEB43304B2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714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16251238"/>
            <a:ext cx="20407313" cy="53975"/>
            <a:chOff x="480" y="5687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687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569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70045" y="4400550"/>
            <a:ext cx="12654994" cy="3200400"/>
          </a:xfrm>
        </p:spPr>
        <p:txBody>
          <a:bodyPr anchor="b"/>
          <a:lstStyle>
            <a:lvl1pPr marL="0" indent="0" algn="r">
              <a:buNone/>
              <a:defRPr sz="4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70023" y="7736099"/>
            <a:ext cx="12997021" cy="311016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874F-E89E-493F-9205-3E732682A3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31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456036" y="4200525"/>
            <a:ext cx="6270493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6954546" y="4200525"/>
            <a:ext cx="6498511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59472-D2C3-473D-9406-A65AED725E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90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直接连接符 12"/>
          <p:cNvGrpSpPr>
            <a:grpSpLocks/>
          </p:cNvGrpSpPr>
          <p:nvPr/>
        </p:nvGrpSpPr>
        <p:grpSpPr bwMode="auto">
          <a:xfrm>
            <a:off x="1203325" y="28421013"/>
            <a:ext cx="20407313" cy="53975"/>
            <a:chOff x="480" y="9946"/>
            <a:chExt cx="8141" cy="19"/>
          </a:xfrm>
        </p:grpSpPr>
        <p:pic>
          <p:nvPicPr>
            <p:cNvPr id="8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946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954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456036" y="14201775"/>
            <a:ext cx="12883012" cy="231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21091" y="1750219"/>
            <a:ext cx="6419446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6949797" y="1750219"/>
            <a:ext cx="6421968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21091" y="3454598"/>
            <a:ext cx="6419446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6955340" y="3454598"/>
            <a:ext cx="6416424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9442113" y="30603825"/>
            <a:ext cx="1800225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2269B-39F8-41D1-86B2-6FD8D8907C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15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8241-CAC5-4817-B68B-66EB9B4026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666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9D3F-1D79-445C-B6EE-E6B509CF6E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585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直接连接符 12"/>
          <p:cNvGrpSpPr>
            <a:grpSpLocks/>
          </p:cNvGrpSpPr>
          <p:nvPr/>
        </p:nvGrpSpPr>
        <p:grpSpPr bwMode="auto">
          <a:xfrm>
            <a:off x="1203325" y="27617738"/>
            <a:ext cx="20407313" cy="53975"/>
            <a:chOff x="480" y="9665"/>
            <a:chExt cx="8141" cy="19"/>
          </a:xfrm>
        </p:grpSpPr>
        <p:pic>
          <p:nvPicPr>
            <p:cNvPr id="6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665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67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684054" y="14401800"/>
            <a:ext cx="12654994" cy="1366838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684055" y="1600200"/>
            <a:ext cx="4500979" cy="126015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5348920" y="1600200"/>
            <a:ext cx="7990128" cy="126015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8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F150-73FB-437E-93F3-CC3BAF96FE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9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5244412" y="1618664"/>
            <a:ext cx="7524591" cy="9601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181042" tIns="90521" rIns="181042" bIns="90521">
            <a:normAutofit/>
          </a:bodyPr>
          <a:lstStyle>
            <a:lvl1pPr marL="0" indent="0">
              <a:buNone/>
              <a:defRPr sz="6300"/>
            </a:lvl1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570045" y="13108620"/>
            <a:ext cx="8778690" cy="1371006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570045" y="14524697"/>
            <a:ext cx="8778690" cy="2016919"/>
          </a:xfrm>
        </p:spPr>
        <p:txBody>
          <a:bodyPr lIns="217250" tIns="0"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1291E-EE24-49B8-B3D2-6E0CFAEE23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20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CD18-B708-49B1-B056-C320E3E74C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009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60806" y="1441851"/>
            <a:ext cx="2736215" cy="1536025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054" y="1441851"/>
            <a:ext cx="9348735" cy="1536025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C743-D968-4D77-AF42-F2E59A1F2F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01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600"/>
                    </a14:imgEffect>
                    <a14:imgEffect>
                      <a14:saturation sat="1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直接连接符 6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1038" name="直接连接符 6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9" name="Text Box 3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sp>
        <p:nvSpPr>
          <p:cNvPr id="1027" name="文本占位符 7"/>
          <p:cNvSpPr>
            <a:spLocks noGrp="1"/>
          </p:cNvSpPr>
          <p:nvPr>
            <p:ph type="body" idx="1"/>
          </p:nvPr>
        </p:nvSpPr>
        <p:spPr bwMode="auto">
          <a:xfrm>
            <a:off x="719138" y="7343775"/>
            <a:ext cx="20523200" cy="213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 bwMode="auto">
          <a:xfrm>
            <a:off x="15300325" y="360363"/>
            <a:ext cx="59420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 bwMode="auto">
          <a:xfrm>
            <a:off x="7380288" y="360363"/>
            <a:ext cx="7920037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19442113" y="30603825"/>
            <a:ext cx="180022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AC05177-5F14-483B-923E-C5E8243DB3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 bwMode="auto">
          <a:xfrm>
            <a:off x="719138" y="2160588"/>
            <a:ext cx="205232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grpSp>
        <p:nvGrpSpPr>
          <p:cNvPr id="1032" name="直接连接符 8"/>
          <p:cNvGrpSpPr>
            <a:grpSpLocks/>
          </p:cNvGrpSpPr>
          <p:nvPr/>
        </p:nvGrpSpPr>
        <p:grpSpPr bwMode="auto">
          <a:xfrm>
            <a:off x="1203325" y="4949825"/>
            <a:ext cx="20407313" cy="53975"/>
            <a:chOff x="480" y="1732"/>
            <a:chExt cx="8141" cy="19"/>
          </a:xfrm>
        </p:grpSpPr>
        <p:pic>
          <p:nvPicPr>
            <p:cNvPr id="1036" name="直接连接符 8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32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7" name="Text Box 11"/>
            <p:cNvSpPr txBox="1">
              <a:spLocks noChangeArrowheads="1" noChangeShapeType="1"/>
            </p:cNvSpPr>
            <p:nvPr/>
          </p:nvSpPr>
          <p:spPr bwMode="auto">
            <a:xfrm>
              <a:off x="485" y="1738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  <p:grpSp>
        <p:nvGrpSpPr>
          <p:cNvPr id="1033" name="直接连接符 11"/>
          <p:cNvGrpSpPr>
            <a:grpSpLocks/>
          </p:cNvGrpSpPr>
          <p:nvPr/>
        </p:nvGrpSpPr>
        <p:grpSpPr bwMode="auto">
          <a:xfrm>
            <a:off x="1203325" y="4979988"/>
            <a:ext cx="20407313" cy="57150"/>
            <a:chOff x="480" y="1743"/>
            <a:chExt cx="8141" cy="20"/>
          </a:xfrm>
        </p:grpSpPr>
        <p:pic>
          <p:nvPicPr>
            <p:cNvPr id="1034" name="直接连接符 11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43"/>
              <a:ext cx="8141" cy="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Text Box 14"/>
            <p:cNvSpPr txBox="1">
              <a:spLocks noChangeArrowheads="1" noChangeShapeType="1"/>
            </p:cNvSpPr>
            <p:nvPr/>
          </p:nvSpPr>
          <p:spPr bwMode="auto">
            <a:xfrm>
              <a:off x="485" y="1749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 smtClean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14" r:id="rId4"/>
    <p:sldLayoutId id="2147483923" r:id="rId5"/>
    <p:sldLayoutId id="2147483915" r:id="rId6"/>
    <p:sldLayoutId id="2147483916" r:id="rId7"/>
    <p:sldLayoutId id="2147483924" r:id="rId8"/>
    <p:sldLayoutId id="2147483917" r:id="rId9"/>
    <p:sldLayoutId id="2147483918" r:id="rId10"/>
    <p:sldLayoutId id="2147483919" r:id="rId11"/>
  </p:sldLayoutIdLst>
  <p:txStyles>
    <p:titleStyle>
      <a:lvl1pPr algn="l" defTabSz="1558925" rtl="0" eaLnBrk="0" fontAlgn="base" hangingPunct="0">
        <a:spcBef>
          <a:spcPct val="0"/>
        </a:spcBef>
        <a:spcAft>
          <a:spcPct val="0"/>
        </a:spcAft>
        <a:defRPr sz="12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2pPr>
      <a:lvl3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3pPr>
      <a:lvl4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4pPr>
      <a:lvl5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9pPr>
    </p:titleStyle>
    <p:bodyStyle>
      <a:lvl1pPr marL="1155700" indent="-1155700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10700" kern="1200">
          <a:solidFill>
            <a:schemeClr val="tx2"/>
          </a:solidFill>
          <a:latin typeface="+mn-lt"/>
          <a:ea typeface="+mn-ea"/>
          <a:cs typeface="+mn-cs"/>
        </a:defRPr>
      </a:lvl1pPr>
      <a:lvl2pPr marL="2505075" indent="-9620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9400" kern="1200">
          <a:solidFill>
            <a:schemeClr val="tx2"/>
          </a:solidFill>
          <a:latin typeface="+mn-lt"/>
          <a:ea typeface="+mn-ea"/>
          <a:cs typeface="+mn-cs"/>
        </a:defRPr>
      </a:lvl2pPr>
      <a:lvl3pPr marL="3856038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8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0" indent="-769938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6800" kern="1200">
          <a:solidFill>
            <a:schemeClr val="tx2"/>
          </a:solidFill>
          <a:latin typeface="+mn-lt"/>
          <a:ea typeface="+mn-ea"/>
          <a:cs typeface="+mn-cs"/>
        </a:defRPr>
      </a:lvl4pPr>
      <a:lvl5pPr marL="6940550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6100" kern="1200">
          <a:solidFill>
            <a:schemeClr val="tx2"/>
          </a:solidFill>
          <a:latin typeface="+mn-lt"/>
          <a:ea typeface="+mn-ea"/>
          <a:cs typeface="+mn-cs"/>
        </a:defRPr>
      </a:lvl5pPr>
      <a:lvl6pPr marL="497865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3600" kern="1200">
          <a:solidFill>
            <a:schemeClr val="tx2"/>
          </a:solidFill>
          <a:latin typeface="+mn-lt"/>
          <a:ea typeface="+mn-ea"/>
          <a:cs typeface="+mn-cs"/>
        </a:defRPr>
      </a:lvl6pPr>
      <a:lvl7pPr marL="588386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7pPr>
      <a:lvl8pPr marL="678907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3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769428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05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10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20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260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31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33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2416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794440" y="6336930"/>
            <a:ext cx="20504774" cy="2304255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spcAft>
                <a:spcPts val="2400"/>
              </a:spcAft>
              <a:buNone/>
            </a:pPr>
            <a:r>
              <a:rPr lang="zh-CN" altLang="en-US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授课人</a:t>
            </a:r>
            <a:r>
              <a:rPr lang="en-US" altLang="zh-CN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sz="8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Prof.</a:t>
            </a:r>
            <a:r>
              <a:rPr lang="nl-NL" altLang="zh-CN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zh-CN" sz="8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Johannes G. de Vries</a:t>
            </a:r>
            <a:endParaRPr lang="en-US" altLang="zh-CN" sz="8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172" name="Picture 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20" y="812797"/>
            <a:ext cx="13229102" cy="217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矩形 8"/>
          <p:cNvSpPr>
            <a:spLocks noChangeArrowheads="1"/>
          </p:cNvSpPr>
          <p:nvPr/>
        </p:nvSpPr>
        <p:spPr bwMode="auto">
          <a:xfrm>
            <a:off x="1077762" y="9217249"/>
            <a:ext cx="20524788" cy="293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558925">
              <a:lnSpc>
                <a:spcPct val="140000"/>
              </a:lnSpc>
            </a:pPr>
            <a:r>
              <a:rPr lang="zh-CN" altLang="en-US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itchFamily="49" charset="-122"/>
                <a:ea typeface="黑体" pitchFamily="49" charset="-122"/>
                <a:cs typeface="Times New Roman" pitchFamily="18" charset="0"/>
              </a:rPr>
              <a:t>时间：</a:t>
            </a:r>
            <a:r>
              <a:rPr lang="zh-CN" altLang="en-US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华文隶书" pitchFamily="2" charset="-122"/>
                <a:cs typeface="Times New Roman" pitchFamily="18" charset="0"/>
              </a:rPr>
              <a:t> </a:t>
            </a:r>
            <a:r>
              <a:rPr lang="en-US" altLang="zh-CN" sz="6000" b="1" dirty="0" smtClean="0">
                <a:solidFill>
                  <a:srgbClr val="000000"/>
                </a:solidFill>
                <a:latin typeface="Arial" pitchFamily="34" charset="0"/>
                <a:ea typeface="黑体" pitchFamily="49" charset="-122"/>
                <a:cs typeface="Arial" pitchFamily="34" charset="0"/>
              </a:rPr>
              <a:t>2019.6.17-6.19     </a:t>
            </a:r>
          </a:p>
          <a:p>
            <a:pPr defTabSz="1558925">
              <a:lnSpc>
                <a:spcPct val="140000"/>
              </a:lnSpc>
            </a:pPr>
            <a:r>
              <a:rPr lang="zh-CN" altLang="en-US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黑体" pitchFamily="49" charset="-122"/>
                <a:cs typeface="Arial" pitchFamily="34" charset="0"/>
              </a:rPr>
              <a:t>地点</a:t>
            </a:r>
            <a:r>
              <a:rPr lang="zh-CN" altLang="en-US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黑体" pitchFamily="49" charset="-122"/>
                <a:cs typeface="Arial" pitchFamily="34" charset="0"/>
              </a:rPr>
              <a:t>：</a:t>
            </a:r>
            <a:r>
              <a:rPr lang="zh-CN" altLang="en-US" sz="6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蒙民伟南</a:t>
            </a:r>
            <a:r>
              <a:rPr lang="zh-CN" altLang="zh-CN" sz="6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楼</a:t>
            </a:r>
            <a:r>
              <a:rPr lang="en-US" altLang="zh-CN" sz="6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618</a:t>
            </a:r>
            <a:r>
              <a:rPr lang="zh-CN" altLang="zh-CN" sz="6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会</a:t>
            </a:r>
            <a:r>
              <a:rPr lang="zh-CN" altLang="zh-CN" sz="6000" b="1" dirty="0">
                <a:latin typeface="黑体" panose="02010609060101010101" pitchFamily="49" charset="-122"/>
                <a:ea typeface="黑体" panose="02010609060101010101" pitchFamily="49" charset="-122"/>
              </a:rPr>
              <a:t>议室</a:t>
            </a:r>
            <a:endParaRPr lang="zh-CN" altLang="en-US" sz="7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 pitchFamily="34" charset="0"/>
            </a:endParaRPr>
          </a:p>
        </p:txBody>
      </p:sp>
      <p:sp>
        <p:nvSpPr>
          <p:cNvPr id="7174" name="矩形 7"/>
          <p:cNvSpPr>
            <a:spLocks noChangeArrowheads="1"/>
          </p:cNvSpPr>
          <p:nvPr/>
        </p:nvSpPr>
        <p:spPr bwMode="auto">
          <a:xfrm>
            <a:off x="1224286" y="13008097"/>
            <a:ext cx="19288260" cy="10898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55859" tIns="77930" rIns="155859" bIns="77930">
            <a:spAutoFit/>
          </a:bodyPr>
          <a:lstStyle/>
          <a:p>
            <a:pPr>
              <a:spcBef>
                <a:spcPts val="1200"/>
              </a:spcBef>
            </a:pPr>
            <a:r>
              <a:rPr lang="en-GB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</a:t>
            </a:r>
            <a:r>
              <a:rPr lang="en-GB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r>
              <a:rPr lang="en-GB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altLang="zh-CN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Head of Department</a:t>
            </a:r>
            <a:endParaRPr lang="zh-CN" altLang="zh-CN" sz="4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Catalysis with renewable resources</a:t>
            </a:r>
            <a:endParaRPr lang="zh-CN" altLang="zh-CN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nl-NL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Leibniz Institute for Catalysis, Rostock, Germany</a:t>
            </a:r>
            <a:endParaRPr lang="zh-CN" altLang="zh-CN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US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Current Research Interests</a:t>
            </a:r>
            <a:r>
              <a:rPr lang="en-GB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endParaRPr lang="en-US" altLang="zh-CN" sz="6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Catalytic conversion of renewable resources and platform chemicals.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Catalytic conversion of platform chemicals into monomers for polymers     such as butadiene, </a:t>
            </a:r>
            <a:r>
              <a:rPr lang="en-US" altLang="zh-CN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adiponitrile</a:t>
            </a: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caprolactam</a:t>
            </a: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adipic</a:t>
            </a: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acid, etc.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of </a:t>
            </a:r>
            <a:r>
              <a:rPr lang="en-US" altLang="zh-CN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microreactors</a:t>
            </a: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flow chemistry.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Selective conversions on sugars.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homogeneous transition metal catalyzed reactions.</a:t>
            </a:r>
          </a:p>
          <a:p>
            <a:pPr>
              <a:buFont typeface="Wingdings" pitchFamily="2" charset="2"/>
              <a:buChar char="Ø"/>
            </a:pPr>
            <a:endParaRPr lang="en-US" altLang="zh-CN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Course</a:t>
            </a:r>
            <a:r>
              <a:rPr lang="en-GB" altLang="zh-CN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fr-FR" altLang="zh-C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fr-FR" altLang="zh-CN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zh-C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602904"/>
            <a:ext cx="21602700" cy="237398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-47923" y="3423968"/>
            <a:ext cx="21602550" cy="1794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altLang="zh-CN" sz="8400" b="1" dirty="0" smtClean="0">
                <a:solidFill>
                  <a:schemeClr val="bg1"/>
                </a:solidFill>
                <a:latin typeface="+mj-lt"/>
                <a:ea typeface="Arial Unicode MS" pitchFamily="34" charset="-122"/>
                <a:cs typeface="Arial Unicode MS" pitchFamily="34" charset="-122"/>
              </a:rPr>
              <a:t>Industrial Homogeneous Catalysis Course</a:t>
            </a:r>
            <a:endParaRPr lang="en-US" altLang="zh-CN" sz="8400" b="1" dirty="0">
              <a:solidFill>
                <a:schemeClr val="bg1"/>
              </a:solidFill>
              <a:latin typeface="+mj-lt"/>
              <a:ea typeface="Arial Unicode MS" pitchFamily="34" charset="-122"/>
              <a:cs typeface="Arial Unicode MS" pitchFamily="34" charset="-122"/>
            </a:endParaRPr>
          </a:p>
        </p:txBody>
      </p:sp>
      <p:pic>
        <p:nvPicPr>
          <p:cNvPr id="1026" name="Picture 2" descr="https://i1.rgstatic.net/ii/profile.image/AS%3A272413384507408%401441959820613/Johannes_De_Vri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97694" y="8569177"/>
            <a:ext cx="6840760" cy="6840760"/>
          </a:xfrm>
          <a:prstGeom prst="rect">
            <a:avLst/>
          </a:prstGeom>
          <a:noFill/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265130"/>
              </p:ext>
            </p:extLst>
          </p:nvPr>
        </p:nvGraphicFramePr>
        <p:xfrm>
          <a:off x="1440310" y="23402825"/>
          <a:ext cx="18650072" cy="7498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62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2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25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14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6000" dirty="0" smtClean="0">
                          <a:latin typeface="Times New Roman" pitchFamily="18" charset="0"/>
                          <a:cs typeface="Times New Roman" pitchFamily="18" charset="0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Time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zh-CN" sz="6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Topic</a:t>
                      </a:r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6706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r>
                        <a:rPr lang="en-US" altLang="zh-CN" dirty="0" smtClean="0"/>
                        <a:t>                          </a:t>
                      </a:r>
                      <a:r>
                        <a:rPr lang="en-US" altLang="zh-CN" sz="6000" dirty="0" smtClean="0"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6.17</a:t>
                      </a:r>
                      <a:endParaRPr lang="zh-CN" altLang="en-US" sz="6000" dirty="0"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algn="ctr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9:30 -11:30 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4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Introduction of Homogeneous Catalysis and CO-Chemistry</a:t>
                      </a:r>
                      <a:endParaRPr kumimoji="0" lang="zh-CN" altLang="en-US" sz="4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6706">
                <a:tc>
                  <a:txBody>
                    <a:bodyPr/>
                    <a:lstStyle/>
                    <a:p>
                      <a:pPr algn="ctr"/>
                      <a:endParaRPr lang="en-US" altLang="zh-CN" dirty="0" smtClean="0"/>
                    </a:p>
                    <a:p>
                      <a:pPr algn="ctr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marL="0" algn="ctr" rtl="0" eaLnBrk="1" latinLnBrk="0" hangingPunct="1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9:30 -11:30 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4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CO-Chemistry</a:t>
                      </a:r>
                      <a:r>
                        <a:rPr kumimoji="0" lang="en-US" altLang="zh-CN" sz="4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en-US" altLang="zh-CN" sz="48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Hydrocyanation</a:t>
                      </a:r>
                      <a:r>
                        <a:rPr kumimoji="0" lang="en-US" altLang="zh-CN" sz="4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4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and Hydrogenation</a:t>
                      </a:r>
                      <a:endParaRPr kumimoji="0" lang="zh-CN" altLang="en-US" sz="4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5536">
                <a:tc>
                  <a:txBody>
                    <a:bodyPr/>
                    <a:lstStyle/>
                    <a:p>
                      <a:pPr algn="ctr"/>
                      <a:endParaRPr lang="en-US" altLang="zh-CN" dirty="0" smtClean="0"/>
                    </a:p>
                    <a:p>
                      <a:pPr algn="ctr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6.18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CN" sz="18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15:20-17:50</a:t>
                      </a:r>
                      <a:endParaRPr lang="en-US" altLang="zh-CN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zh-CN" sz="4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Asymmetric Hydrogenation and Reactions on the SP</a:t>
                      </a:r>
                      <a:r>
                        <a:rPr kumimoji="0" lang="en-US" altLang="zh-CN" sz="4800" kern="1200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altLang="zh-CN" sz="4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Carbon</a:t>
                      </a:r>
                      <a:endParaRPr kumimoji="0" lang="zh-CN" altLang="en-US" sz="4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1405"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algn="ctr"/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6.19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60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黑体" pitchFamily="49" charset="-122"/>
                          <a:cs typeface="Arial" pitchFamily="34" charset="0"/>
                        </a:rPr>
                        <a:t>9:30 -11:30  </a:t>
                      </a:r>
                      <a:endParaRPr kumimoji="0" lang="zh-CN" altLang="en-US" sz="600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黑体" pitchFamily="49" charset="-122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altLang="zh-CN" sz="4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Oxidation (Bulk) and Process Development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跋涉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1084</TotalTime>
  <Words>147</Words>
  <Application>Microsoft Office PowerPoint</Application>
  <PresentationFormat>自定义</PresentationFormat>
  <Paragraphs>40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6" baseType="lpstr">
      <vt:lpstr>Arial Unicode MS</vt:lpstr>
      <vt:lpstr>黑体</vt:lpstr>
      <vt:lpstr>华文楷体</vt:lpstr>
      <vt:lpstr>华文隶书</vt:lpstr>
      <vt:lpstr>隶书</vt:lpstr>
      <vt:lpstr>宋体</vt:lpstr>
      <vt:lpstr>Arial</vt:lpstr>
      <vt:lpstr>Calibri</vt:lpstr>
      <vt:lpstr>Franklin Gothic Book</vt:lpstr>
      <vt:lpstr>Franklin Gothic Medium</vt:lpstr>
      <vt:lpstr>Garamond</vt:lpstr>
      <vt:lpstr>Times New Roman</vt:lpstr>
      <vt:lpstr>Wingdings</vt:lpstr>
      <vt:lpstr>Wingdings 2</vt:lpstr>
      <vt:lpstr>跋涉</vt:lpstr>
      <vt:lpstr>PowerPoint 演示文稿</vt:lpstr>
    </vt:vector>
  </TitlesOfParts>
  <Company>THU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 2</dc:creator>
  <cp:lastModifiedBy>Windows 用户</cp:lastModifiedBy>
  <cp:revision>198</cp:revision>
  <dcterms:created xsi:type="dcterms:W3CDTF">2010-09-02T02:40:36Z</dcterms:created>
  <dcterms:modified xsi:type="dcterms:W3CDTF">2019-06-14T01:12:04Z</dcterms:modified>
</cp:coreProperties>
</file>