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91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874"/>
    <a:srgbClr val="C5A8CA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67" autoAdjust="0"/>
  </p:normalViewPr>
  <p:slideViewPr>
    <p:cSldViewPr snapToGrid="0">
      <p:cViewPr varScale="1">
        <p:scale>
          <a:sx n="77" d="100"/>
          <a:sy n="77" d="100"/>
        </p:scale>
        <p:origin x="15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F6EAD-FD62-4412-97F9-48F8138B77F7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FDBCD-89C6-4DFA-93A5-D9CE5EEA1C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71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2D83B4-01A5-4680-84F8-5B78203700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672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8604032" y="2571744"/>
            <a:ext cx="540000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9" name="五边形 8"/>
          <p:cNvSpPr/>
          <p:nvPr userDrawn="1"/>
        </p:nvSpPr>
        <p:spPr>
          <a:xfrm>
            <a:off x="-32" y="2571744"/>
            <a:ext cx="2571768" cy="571504"/>
          </a:xfrm>
          <a:prstGeom prst="homePlate">
            <a:avLst/>
          </a:prstGeom>
          <a:solidFill>
            <a:srgbClr val="F8F8F8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00232" y="2130425"/>
            <a:ext cx="6572296" cy="1470025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43166" y="3886200"/>
            <a:ext cx="6186486" cy="1042998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BB829-29B1-486A-9393-B90ECBEE18E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2019/9/2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786050" y="6357958"/>
            <a:ext cx="185738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7F199-82B3-4183-929F-58CCB3E10F8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7" name="五边形 6"/>
          <p:cNvSpPr/>
          <p:nvPr userDrawn="1"/>
        </p:nvSpPr>
        <p:spPr>
          <a:xfrm>
            <a:off x="0" y="2571744"/>
            <a:ext cx="2428860" cy="571504"/>
          </a:xfrm>
          <a:prstGeom prst="homePlate">
            <a:avLst/>
          </a:prstGeom>
          <a:solidFill>
            <a:srgbClr val="660874"/>
          </a:solidFill>
          <a:ln>
            <a:solidFill>
              <a:srgbClr val="660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8715372" y="2571744"/>
            <a:ext cx="428628" cy="571504"/>
          </a:xfrm>
          <a:prstGeom prst="rect">
            <a:avLst/>
          </a:prstGeom>
          <a:solidFill>
            <a:srgbClr val="660874"/>
          </a:solidFill>
          <a:ln>
            <a:solidFill>
              <a:srgbClr val="660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375" y="6235178"/>
            <a:ext cx="3398625" cy="60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77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logo-Tsinghua-灰.png"/>
          <p:cNvPicPr>
            <a:picLocks noChangeAspect="1"/>
          </p:cNvPicPr>
          <p:nvPr userDrawn="1"/>
        </p:nvPicPr>
        <p:blipFill>
          <a:blip r:embed="rId2">
            <a:lum bright="100000"/>
          </a:blip>
          <a:srcRect b="42528"/>
          <a:stretch>
            <a:fillRect/>
          </a:stretch>
        </p:blipFill>
        <p:spPr>
          <a:xfrm>
            <a:off x="-2143172" y="1714488"/>
            <a:ext cx="5769944" cy="427549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rgbClr val="660874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9849"/>
            <a:ext cx="8229600" cy="487545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BB829-29B1-486A-9393-B90ECBEE18E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2019/9/2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 userDrawn="1">
            <p:ph type="sldNum" sz="quarter" idx="12"/>
          </p:nvPr>
        </p:nvSpPr>
        <p:spPr>
          <a:xfrm>
            <a:off x="6732240" y="6376243"/>
            <a:ext cx="192996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7F199-82B3-4183-929F-58CCB3E10F8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4" name="五边形 13"/>
          <p:cNvSpPr/>
          <p:nvPr userDrawn="1"/>
        </p:nvSpPr>
        <p:spPr>
          <a:xfrm>
            <a:off x="0" y="1052736"/>
            <a:ext cx="5286380" cy="71438"/>
          </a:xfrm>
          <a:prstGeom prst="homePlate">
            <a:avLst/>
          </a:prstGeom>
          <a:solidFill>
            <a:srgbClr val="F8F8F8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5" name="五边形 14"/>
          <p:cNvSpPr/>
          <p:nvPr userDrawn="1"/>
        </p:nvSpPr>
        <p:spPr>
          <a:xfrm>
            <a:off x="31" y="1052736"/>
            <a:ext cx="5143473" cy="71438"/>
          </a:xfrm>
          <a:prstGeom prst="homePlate">
            <a:avLst/>
          </a:prstGeom>
          <a:solidFill>
            <a:srgbClr val="660874"/>
          </a:solidFill>
          <a:ln>
            <a:solidFill>
              <a:srgbClr val="660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833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2975" y="4071931"/>
            <a:ext cx="7351737" cy="1362075"/>
          </a:xfrm>
        </p:spPr>
        <p:txBody>
          <a:bodyPr anchor="t">
            <a:normAutofit/>
          </a:bodyPr>
          <a:lstStyle>
            <a:lvl1pPr algn="l">
              <a:defRPr sz="36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42975" y="2571744"/>
            <a:ext cx="7351737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BB829-29B1-486A-9393-B90ECBEE18E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2019/9/2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786050" y="6357958"/>
            <a:ext cx="185738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7F199-82B3-4183-929F-58CCB3E10F8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5" name="五边形 14"/>
          <p:cNvSpPr/>
          <p:nvPr userDrawn="1"/>
        </p:nvSpPr>
        <p:spPr>
          <a:xfrm>
            <a:off x="-33" y="4094163"/>
            <a:ext cx="1000132" cy="571504"/>
          </a:xfrm>
          <a:prstGeom prst="homePlate">
            <a:avLst/>
          </a:prstGeom>
          <a:solidFill>
            <a:srgbClr val="F8F8F8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6" name="五边形 15"/>
          <p:cNvSpPr/>
          <p:nvPr userDrawn="1"/>
        </p:nvSpPr>
        <p:spPr>
          <a:xfrm>
            <a:off x="0" y="4094163"/>
            <a:ext cx="857224" cy="571504"/>
          </a:xfrm>
          <a:prstGeom prst="homePlate">
            <a:avLst/>
          </a:prstGeom>
          <a:solidFill>
            <a:srgbClr val="660874"/>
          </a:solidFill>
          <a:ln>
            <a:solidFill>
              <a:srgbClr val="660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45375" y="6235178"/>
            <a:ext cx="3398625" cy="60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81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logo-Tsinghua-灰.png"/>
          <p:cNvPicPr>
            <a:picLocks noChangeAspect="1"/>
          </p:cNvPicPr>
          <p:nvPr userDrawn="1"/>
        </p:nvPicPr>
        <p:blipFill>
          <a:blip r:embed="rId2">
            <a:lum bright="100000"/>
          </a:blip>
          <a:srcRect b="42528"/>
          <a:stretch>
            <a:fillRect/>
          </a:stretch>
        </p:blipFill>
        <p:spPr>
          <a:xfrm>
            <a:off x="-2143172" y="1714488"/>
            <a:ext cx="5769944" cy="4275497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4875455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96752"/>
            <a:ext cx="4038600" cy="4875455"/>
          </a:xfrm>
        </p:spPr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BB829-29B1-486A-9393-B90ECBEE18E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2019/9/2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660874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786050" y="6357958"/>
            <a:ext cx="192996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7F199-82B3-4183-929F-58CCB3E10F8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5" name="五边形 24"/>
          <p:cNvSpPr/>
          <p:nvPr userDrawn="1"/>
        </p:nvSpPr>
        <p:spPr>
          <a:xfrm>
            <a:off x="0" y="1052736"/>
            <a:ext cx="5286380" cy="71438"/>
          </a:xfrm>
          <a:prstGeom prst="homePlate">
            <a:avLst/>
          </a:prstGeom>
          <a:solidFill>
            <a:srgbClr val="F8F8F8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6" name="五边形 25"/>
          <p:cNvSpPr/>
          <p:nvPr userDrawn="1"/>
        </p:nvSpPr>
        <p:spPr>
          <a:xfrm>
            <a:off x="31" y="1052736"/>
            <a:ext cx="5143473" cy="71438"/>
          </a:xfrm>
          <a:prstGeom prst="homePlate">
            <a:avLst/>
          </a:prstGeom>
          <a:solidFill>
            <a:srgbClr val="660874"/>
          </a:solidFill>
          <a:ln>
            <a:solidFill>
              <a:srgbClr val="660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5375" y="6235178"/>
            <a:ext cx="3398625" cy="60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13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logo-Tsinghua-灰.png"/>
          <p:cNvPicPr>
            <a:picLocks noChangeAspect="1"/>
          </p:cNvPicPr>
          <p:nvPr userDrawn="1"/>
        </p:nvPicPr>
        <p:blipFill>
          <a:blip r:embed="rId2">
            <a:lum bright="100000"/>
          </a:blip>
          <a:srcRect b="42528"/>
          <a:stretch>
            <a:fillRect/>
          </a:stretch>
        </p:blipFill>
        <p:spPr>
          <a:xfrm>
            <a:off x="-2143172" y="1714488"/>
            <a:ext cx="5769944" cy="4275497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44825"/>
            <a:ext cx="4040188" cy="4227382"/>
          </a:xfrm>
        </p:spPr>
        <p:txBody>
          <a:bodyPr/>
          <a:lstStyle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9675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844825"/>
            <a:ext cx="4041775" cy="4227382"/>
          </a:xfrm>
        </p:spPr>
        <p:txBody>
          <a:bodyPr/>
          <a:lstStyle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5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BB829-29B1-486A-9393-B90ECBEE18E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2019/9/2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660874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786050" y="6357958"/>
            <a:ext cx="192996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7F199-82B3-4183-929F-58CCB3E10F8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7" name="五边形 26"/>
          <p:cNvSpPr/>
          <p:nvPr userDrawn="1"/>
        </p:nvSpPr>
        <p:spPr>
          <a:xfrm>
            <a:off x="0" y="1052736"/>
            <a:ext cx="5286380" cy="71438"/>
          </a:xfrm>
          <a:prstGeom prst="homePlate">
            <a:avLst/>
          </a:prstGeom>
          <a:solidFill>
            <a:srgbClr val="F8F8F8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8" name="五边形 27"/>
          <p:cNvSpPr/>
          <p:nvPr userDrawn="1"/>
        </p:nvSpPr>
        <p:spPr>
          <a:xfrm>
            <a:off x="31" y="1052736"/>
            <a:ext cx="5143473" cy="71438"/>
          </a:xfrm>
          <a:prstGeom prst="homePlate">
            <a:avLst/>
          </a:prstGeom>
          <a:solidFill>
            <a:srgbClr val="660874"/>
          </a:solidFill>
          <a:ln>
            <a:solidFill>
              <a:srgbClr val="660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5375" y="6235178"/>
            <a:ext cx="3398625" cy="60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5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logo-Tsinghua-灰.png"/>
          <p:cNvPicPr>
            <a:picLocks noChangeAspect="1"/>
          </p:cNvPicPr>
          <p:nvPr userDrawn="1"/>
        </p:nvPicPr>
        <p:blipFill>
          <a:blip r:embed="rId2">
            <a:lum bright="100000"/>
          </a:blip>
          <a:srcRect b="42528"/>
          <a:stretch>
            <a:fillRect/>
          </a:stretch>
        </p:blipFill>
        <p:spPr>
          <a:xfrm>
            <a:off x="-2143172" y="1714488"/>
            <a:ext cx="5769944" cy="4275497"/>
          </a:xfrm>
          <a:prstGeom prst="rect">
            <a:avLst/>
          </a:prstGeom>
        </p:spPr>
      </p:pic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BB829-29B1-486A-9393-B90ECBEE18E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2019/9/2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660874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786050" y="6357958"/>
            <a:ext cx="192996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7F199-82B3-4183-929F-58CCB3E10F8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3" name="五边形 22"/>
          <p:cNvSpPr/>
          <p:nvPr userDrawn="1"/>
        </p:nvSpPr>
        <p:spPr>
          <a:xfrm>
            <a:off x="0" y="1052736"/>
            <a:ext cx="5286380" cy="71438"/>
          </a:xfrm>
          <a:prstGeom prst="homePlate">
            <a:avLst/>
          </a:prstGeom>
          <a:solidFill>
            <a:srgbClr val="F8F8F8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4" name="五边形 23"/>
          <p:cNvSpPr/>
          <p:nvPr userDrawn="1"/>
        </p:nvSpPr>
        <p:spPr>
          <a:xfrm>
            <a:off x="31" y="1052736"/>
            <a:ext cx="5143473" cy="71438"/>
          </a:xfrm>
          <a:prstGeom prst="homePlate">
            <a:avLst/>
          </a:prstGeom>
          <a:solidFill>
            <a:srgbClr val="660874"/>
          </a:solidFill>
          <a:ln>
            <a:solidFill>
              <a:srgbClr val="660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5375" y="6235178"/>
            <a:ext cx="3398625" cy="60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2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FC0023-BF39-45D2-9EE7-3F8F4C7671D6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2019/9/2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7F199-82B3-4183-929F-58CCB3E10F8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65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灯片编号占位符 4">
            <a:extLst>
              <a:ext uri="{FF2B5EF4-FFF2-40B4-BE49-F238E27FC236}">
                <a16:creationId xmlns:a16="http://schemas.microsoft.com/office/drawing/2014/main" id="{E51347E4-D58D-4998-A2E1-C90569D6A132}"/>
              </a:ext>
            </a:extLst>
          </p:cNvPr>
          <p:cNvSpPr txBox="1">
            <a:spLocks/>
          </p:cNvSpPr>
          <p:nvPr/>
        </p:nvSpPr>
        <p:spPr>
          <a:xfrm>
            <a:off x="4937349" y="7763898"/>
            <a:ext cx="192996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fld id="{8877F199-82B3-4183-929F-58CCB3E10F84}" type="slidenum">
              <a:rPr lang="zh-CN" altLang="en-US" sz="900">
                <a:solidFill>
                  <a:prstClr val="black">
                    <a:tint val="75000"/>
                  </a:prstClr>
                </a:solidFill>
                <a:latin typeface="Calibri"/>
                <a:ea typeface="微软雅黑"/>
              </a:rPr>
              <a:pPr defTabSz="685800">
                <a:defRPr/>
              </a:pPr>
              <a:t>1</a:t>
            </a:fld>
            <a:endParaRPr lang="zh-CN" altLang="en-US" sz="900" dirty="0">
              <a:solidFill>
                <a:prstClr val="black">
                  <a:tint val="75000"/>
                </a:prstClr>
              </a:solidFill>
              <a:latin typeface="Calibri"/>
              <a:ea typeface="微软雅黑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960D9A66-814E-4081-A031-B2ABA90592A8}"/>
              </a:ext>
            </a:extLst>
          </p:cNvPr>
          <p:cNvSpPr txBox="1"/>
          <p:nvPr/>
        </p:nvSpPr>
        <p:spPr>
          <a:xfrm>
            <a:off x="191344" y="1196752"/>
            <a:ext cx="298376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6BC4B5CF-F6F5-4A92-96FB-0CF374136A46}"/>
              </a:ext>
            </a:extLst>
          </p:cNvPr>
          <p:cNvSpPr/>
          <p:nvPr/>
        </p:nvSpPr>
        <p:spPr>
          <a:xfrm>
            <a:off x="191342" y="1196753"/>
            <a:ext cx="6057057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prstClr val="white"/>
                </a:solidFill>
                <a:latin typeface="+mj-ea"/>
                <a:ea typeface="+mj-ea"/>
              </a:rPr>
              <a:t>研究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方向</a:t>
            </a:r>
            <a:r>
              <a:rPr lang="zh-CN" altLang="en-US" b="1" dirty="0">
                <a:solidFill>
                  <a:prstClr val="white"/>
                </a:solidFill>
                <a:latin typeface="+mj-ea"/>
                <a:ea typeface="+mj-ea"/>
              </a:rPr>
              <a:t>：智能汽车设计与安全性技术研究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C5A4FF59-C7DE-4F38-A4E0-6F2DEEFECA88}"/>
              </a:ext>
            </a:extLst>
          </p:cNvPr>
          <p:cNvSpPr/>
          <p:nvPr/>
        </p:nvSpPr>
        <p:spPr>
          <a:xfrm>
            <a:off x="191342" y="1641408"/>
            <a:ext cx="6057057" cy="12146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/>
                <a:ea typeface="微软雅黑"/>
              </a:rPr>
              <a:t>主要教育及工作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</a:rPr>
              <a:t>经历：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  <a:p>
            <a:pPr lvl="0" algn="just">
              <a:defRPr/>
            </a:pPr>
            <a:r>
              <a:rPr lang="en-US" altLang="zh-CN" sz="1400" b="1" dirty="0">
                <a:solidFill>
                  <a:prstClr val="white"/>
                </a:solidFill>
                <a:latin typeface="微软雅黑"/>
                <a:ea typeface="微软雅黑"/>
              </a:rPr>
              <a:t>1988-1992</a:t>
            </a:r>
            <a:r>
              <a:rPr lang="zh-CN" altLang="en-US" sz="1400" b="1" dirty="0">
                <a:solidFill>
                  <a:prstClr val="white"/>
                </a:solidFill>
                <a:latin typeface="微软雅黑"/>
                <a:ea typeface="微软雅黑"/>
              </a:rPr>
              <a:t>、</a:t>
            </a:r>
            <a:r>
              <a:rPr lang="en-US" altLang="zh-CN" sz="1400" b="1" dirty="0">
                <a:solidFill>
                  <a:prstClr val="white"/>
                </a:solidFill>
                <a:latin typeface="微软雅黑"/>
                <a:ea typeface="微软雅黑"/>
              </a:rPr>
              <a:t>1996-1999/</a:t>
            </a:r>
            <a:r>
              <a:rPr lang="zh-CN" altLang="en-US" sz="1400" b="1" dirty="0">
                <a:solidFill>
                  <a:prstClr val="white"/>
                </a:solidFill>
                <a:latin typeface="微软雅黑"/>
                <a:ea typeface="微软雅黑"/>
              </a:rPr>
              <a:t>本科、硕士毕业于吉林工业大学</a:t>
            </a:r>
            <a:endParaRPr lang="en-US" altLang="zh-CN" sz="1400" b="1" dirty="0">
              <a:solidFill>
                <a:prstClr val="white"/>
              </a:solidFill>
              <a:latin typeface="微软雅黑"/>
              <a:ea typeface="微软雅黑"/>
            </a:endParaRPr>
          </a:p>
          <a:p>
            <a:pPr lvl="0" algn="just">
              <a:defRPr/>
            </a:pPr>
            <a:r>
              <a:rPr lang="en-US" altLang="zh-CN" sz="1400" b="1" dirty="0">
                <a:solidFill>
                  <a:prstClr val="white"/>
                </a:solidFill>
                <a:latin typeface="微软雅黑"/>
                <a:ea typeface="微软雅黑"/>
              </a:rPr>
              <a:t>2001-2005/</a:t>
            </a:r>
            <a:r>
              <a:rPr lang="zh-CN" altLang="en-US" sz="1400" b="1" dirty="0">
                <a:solidFill>
                  <a:prstClr val="white"/>
                </a:solidFill>
                <a:latin typeface="微软雅黑"/>
                <a:ea typeface="微软雅黑"/>
              </a:rPr>
              <a:t>博士毕业于吉</a:t>
            </a:r>
            <a:r>
              <a:rPr lang="zh-CN" altLang="en-US" sz="1400" b="1" dirty="0">
                <a:solidFill>
                  <a:prstClr val="white"/>
                </a:solidFill>
                <a:latin typeface="微软雅黑"/>
              </a:rPr>
              <a:t>林大学，师从郭孔辉院士</a:t>
            </a:r>
            <a:endParaRPr lang="en-US" altLang="zh-CN" sz="1400" b="1" dirty="0">
              <a:solidFill>
                <a:prstClr val="white"/>
              </a:solidFill>
              <a:latin typeface="微软雅黑"/>
            </a:endParaRPr>
          </a:p>
          <a:p>
            <a:pPr lvl="0" algn="just">
              <a:defRPr/>
            </a:pPr>
            <a:r>
              <a:rPr lang="en-US" altLang="zh-CN" sz="1400" b="1" dirty="0">
                <a:solidFill>
                  <a:prstClr val="white"/>
                </a:solidFill>
                <a:latin typeface="微软雅黑"/>
              </a:rPr>
              <a:t>1999.4-2017.12/</a:t>
            </a:r>
            <a:r>
              <a:rPr lang="zh-CN" altLang="en-US" sz="1400" b="1" dirty="0">
                <a:solidFill>
                  <a:prstClr val="white"/>
                </a:solidFill>
                <a:latin typeface="微软雅黑"/>
              </a:rPr>
              <a:t>一汽技术中心任技术总监，正高级工程师（</a:t>
            </a:r>
            <a:r>
              <a:rPr lang="en-US" altLang="zh-CN" sz="1400" b="1" dirty="0">
                <a:solidFill>
                  <a:prstClr val="white"/>
                </a:solidFill>
                <a:latin typeface="微软雅黑"/>
              </a:rPr>
              <a:t>2013</a:t>
            </a:r>
            <a:r>
              <a:rPr lang="zh-CN" altLang="en-US" sz="1400" b="1" dirty="0">
                <a:solidFill>
                  <a:prstClr val="white"/>
                </a:solidFill>
                <a:latin typeface="微软雅黑"/>
              </a:rPr>
              <a:t>）</a:t>
            </a:r>
            <a:endParaRPr lang="en-US" altLang="zh-CN" sz="1400" b="1" dirty="0">
              <a:solidFill>
                <a:prstClr val="white"/>
              </a:solidFill>
              <a:latin typeface="微软雅黑"/>
            </a:endParaRPr>
          </a:p>
          <a:p>
            <a:pPr lvl="0" algn="just">
              <a:defRPr/>
            </a:pPr>
            <a:r>
              <a:rPr lang="en-US" altLang="zh-CN" sz="1400" b="1" dirty="0">
                <a:solidFill>
                  <a:prstClr val="white"/>
                </a:solidFill>
                <a:latin typeface="微软雅黑"/>
              </a:rPr>
              <a:t>2019</a:t>
            </a:r>
            <a:r>
              <a:rPr lang="zh-CN" altLang="en-US" sz="1400" b="1" dirty="0">
                <a:solidFill>
                  <a:prstClr val="white"/>
                </a:solidFill>
                <a:latin typeface="微软雅黑"/>
              </a:rPr>
              <a:t>至今</a:t>
            </a:r>
            <a:r>
              <a:rPr lang="en-US" altLang="zh-CN" sz="1400" b="1" dirty="0">
                <a:solidFill>
                  <a:prstClr val="white"/>
                </a:solidFill>
                <a:latin typeface="微软雅黑"/>
              </a:rPr>
              <a:t>/</a:t>
            </a:r>
            <a:r>
              <a:rPr lang="zh-CN" altLang="en-US" sz="1400" b="1" dirty="0">
                <a:solidFill>
                  <a:prstClr val="white"/>
                </a:solidFill>
                <a:latin typeface="微软雅黑"/>
              </a:rPr>
              <a:t>清华大学车辆与运载学院，研究员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91342" y="274638"/>
            <a:ext cx="8495458" cy="778098"/>
          </a:xfrm>
        </p:spPr>
        <p:txBody>
          <a:bodyPr/>
          <a:lstStyle/>
          <a:p>
            <a:r>
              <a:rPr lang="zh-CN" altLang="en-US" dirty="0"/>
              <a:t>黄朝胜 （研究员）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8BC3E95-BBF1-4782-99BD-D68212380268}"/>
              </a:ext>
            </a:extLst>
          </p:cNvPr>
          <p:cNvSpPr/>
          <p:nvPr/>
        </p:nvSpPr>
        <p:spPr>
          <a:xfrm>
            <a:off x="191342" y="6582091"/>
            <a:ext cx="8586767" cy="102606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91340" y="2967009"/>
            <a:ext cx="6092917" cy="2110349"/>
            <a:chOff x="-2873047" y="2066183"/>
            <a:chExt cx="6092917" cy="1335153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30B81B6C-E5E0-4190-AA9B-2918EB392973}"/>
                </a:ext>
              </a:extLst>
            </p:cNvPr>
            <p:cNvSpPr/>
            <p:nvPr/>
          </p:nvSpPr>
          <p:spPr>
            <a:xfrm>
              <a:off x="-2873047" y="2066183"/>
              <a:ext cx="3143529" cy="630693"/>
            </a:xfrm>
            <a:prstGeom prst="rect">
              <a:avLst/>
            </a:prstGeom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marL="160735" indent="-160735" algn="just" defTabSz="685800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400" b="1" dirty="0">
                  <a:solidFill>
                    <a:schemeClr val="tx1"/>
                  </a:solidFill>
                  <a:latin typeface="微软雅黑"/>
                  <a:ea typeface="微软雅黑"/>
                </a:rPr>
                <a:t>发表论文</a:t>
              </a:r>
              <a:r>
                <a:rPr lang="en-US" altLang="zh-CN" sz="1400" b="1" dirty="0">
                  <a:solidFill>
                    <a:schemeClr val="tx1"/>
                  </a:solidFill>
                  <a:latin typeface="微软雅黑"/>
                </a:rPr>
                <a:t>37</a:t>
              </a:r>
              <a:r>
                <a:rPr lang="zh-CN" altLang="en-US" sz="1400" b="1" dirty="0">
                  <a:solidFill>
                    <a:schemeClr val="tx1"/>
                  </a:solidFill>
                  <a:latin typeface="微软雅黑"/>
                  <a:ea typeface="微软雅黑"/>
                </a:rPr>
                <a:t>篇</a:t>
              </a:r>
              <a:endParaRPr lang="en-US" altLang="zh-CN" sz="1400" b="1" dirty="0">
                <a:solidFill>
                  <a:schemeClr val="tx1"/>
                </a:solidFill>
                <a:latin typeface="微软雅黑"/>
                <a:ea typeface="微软雅黑"/>
              </a:endParaRPr>
            </a:p>
            <a:p>
              <a:pPr marL="160735" indent="-160735" algn="just" defTabSz="685800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发表</a:t>
              </a:r>
              <a:r>
                <a:rPr lang="en-US" altLang="zh-CN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SCI/EI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论文</a:t>
              </a:r>
              <a:r>
                <a:rPr lang="en-US" altLang="zh-CN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20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篇</a:t>
              </a:r>
              <a:endParaRPr lang="en-US" altLang="zh-CN" sz="1200" dirty="0">
                <a:solidFill>
                  <a:schemeClr val="tx1"/>
                </a:solidFill>
                <a:latin typeface="微软雅黑"/>
                <a:ea typeface="微软雅黑"/>
              </a:endParaRPr>
            </a:p>
            <a:p>
              <a:pPr marL="160735" indent="-160735" algn="just" defTabSz="685800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授权专利</a:t>
              </a:r>
              <a:r>
                <a:rPr lang="en-US" altLang="zh-CN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6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项，软件著作权</a:t>
              </a:r>
              <a:r>
                <a:rPr lang="en-US" altLang="zh-CN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1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项</a:t>
              </a:r>
              <a:endParaRPr lang="en-US" altLang="zh-CN" sz="1200" dirty="0">
                <a:solidFill>
                  <a:schemeClr val="tx1"/>
                </a:solidFill>
                <a:latin typeface="微软雅黑"/>
                <a:ea typeface="微软雅黑"/>
              </a:endParaRPr>
            </a:p>
            <a:p>
              <a:pPr marL="160735" indent="-160735" algn="just" defTabSz="685800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修订国家标准</a:t>
              </a:r>
              <a:r>
                <a:rPr lang="en-US" altLang="zh-CN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2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/>
                  <a:ea typeface="微软雅黑"/>
                </a:rPr>
                <a:t>项</a:t>
              </a:r>
              <a:endParaRPr lang="en-US" altLang="zh-CN" sz="1200" dirty="0">
                <a:latin typeface="微软雅黑"/>
                <a:ea typeface="微软雅黑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C44B0F1-9E18-4872-8953-3EC7AEC95677}"/>
                </a:ext>
              </a:extLst>
            </p:cNvPr>
            <p:cNvSpPr/>
            <p:nvPr/>
          </p:nvSpPr>
          <p:spPr>
            <a:xfrm>
              <a:off x="467707" y="2071858"/>
              <a:ext cx="2752162" cy="630693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txBody>
            <a:bodyPr wrap="square">
              <a:noAutofit/>
            </a:bodyPr>
            <a:lstStyle/>
            <a:p>
              <a:pPr marL="160735" indent="-160735" algn="just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400" b="1" dirty="0">
                  <a:latin typeface="微软雅黑"/>
                </a:rPr>
                <a:t>荣誉奖励</a:t>
              </a:r>
              <a:endParaRPr lang="en-US" altLang="zh-CN" sz="1400" b="1" dirty="0">
                <a:latin typeface="微软雅黑"/>
              </a:endParaRPr>
            </a:p>
            <a:p>
              <a:pPr marL="160735" indent="-160735" algn="just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b="1" dirty="0">
                  <a:latin typeface="微软雅黑"/>
                </a:rPr>
                <a:t>吉林省拔尖创新人才（</a:t>
              </a:r>
              <a:r>
                <a:rPr lang="en-US" altLang="zh-CN" sz="1200" b="1" dirty="0">
                  <a:latin typeface="微软雅黑"/>
                </a:rPr>
                <a:t>2012</a:t>
              </a:r>
              <a:r>
                <a:rPr lang="zh-CN" altLang="en-US" sz="1200" b="1" dirty="0">
                  <a:latin typeface="微软雅黑"/>
                </a:rPr>
                <a:t>）</a:t>
              </a:r>
              <a:endParaRPr lang="en-US" altLang="zh-CN" sz="1200" b="1" dirty="0">
                <a:latin typeface="微软雅黑"/>
              </a:endParaRPr>
            </a:p>
            <a:p>
              <a:pPr marL="160735" indent="-160735" algn="just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b="1" dirty="0">
                  <a:latin typeface="微软雅黑"/>
                  <a:ea typeface="微软雅黑"/>
                </a:rPr>
                <a:t>获国务院政府特殊津贴（</a:t>
              </a:r>
              <a:r>
                <a:rPr lang="en-US" altLang="zh-CN" sz="1200" b="1" dirty="0">
                  <a:latin typeface="微软雅黑"/>
                  <a:ea typeface="微软雅黑"/>
                </a:rPr>
                <a:t>2016</a:t>
              </a:r>
              <a:r>
                <a:rPr lang="zh-CN" altLang="en-US" sz="1200" b="1" dirty="0">
                  <a:latin typeface="微软雅黑"/>
                  <a:ea typeface="微软雅黑"/>
                </a:rPr>
                <a:t>）</a:t>
              </a:r>
              <a:endParaRPr lang="en-US" altLang="zh-CN" sz="1200" b="1" dirty="0">
                <a:latin typeface="微软雅黑"/>
                <a:ea typeface="微软雅黑"/>
              </a:endParaRPr>
            </a:p>
            <a:p>
              <a:pPr marL="160735" indent="-160735" algn="just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latin typeface="微软雅黑"/>
                  <a:ea typeface="微软雅黑"/>
                </a:rPr>
                <a:t>一汽集团科技创新一等奖</a:t>
              </a:r>
              <a:endParaRPr lang="en-US" altLang="zh-CN" sz="1200" dirty="0">
                <a:latin typeface="微软雅黑"/>
                <a:ea typeface="微软雅黑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35C8B71-D8BD-4523-810C-5C118492A5C9}"/>
                </a:ext>
              </a:extLst>
            </p:cNvPr>
            <p:cNvSpPr/>
            <p:nvPr/>
          </p:nvSpPr>
          <p:spPr>
            <a:xfrm>
              <a:off x="-2873046" y="2755751"/>
              <a:ext cx="6092916" cy="645585"/>
            </a:xfrm>
            <a:prstGeom prst="rect">
              <a:avLst/>
            </a:prstGeom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marL="160735" indent="-160735" algn="just" defTabSz="685800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400" b="1" dirty="0">
                  <a:latin typeface="微软雅黑"/>
                  <a:ea typeface="微软雅黑"/>
                </a:rPr>
                <a:t>承担项目情况</a:t>
              </a:r>
              <a:endParaRPr lang="en-US" altLang="zh-CN" sz="1400" b="1" dirty="0">
                <a:latin typeface="微软雅黑"/>
                <a:ea typeface="微软雅黑"/>
              </a:endParaRPr>
            </a:p>
            <a:p>
              <a:pPr marL="160735" indent="-160735" algn="just" defTabSz="685800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latin typeface="微软雅黑"/>
                  <a:ea typeface="微软雅黑"/>
                </a:rPr>
                <a:t>负责“</a:t>
              </a:r>
              <a:r>
                <a:rPr lang="en-US" altLang="zh-CN" sz="1200" dirty="0">
                  <a:latin typeface="微软雅黑"/>
                  <a:ea typeface="微软雅黑"/>
                </a:rPr>
                <a:t>863</a:t>
              </a:r>
              <a:r>
                <a:rPr lang="zh-CN" altLang="en-US" sz="1200" dirty="0">
                  <a:latin typeface="微软雅黑"/>
                  <a:ea typeface="微软雅黑"/>
                </a:rPr>
                <a:t>”“</a:t>
              </a:r>
              <a:r>
                <a:rPr lang="en-US" altLang="zh-CN" sz="1200" dirty="0">
                  <a:latin typeface="微软雅黑"/>
                  <a:ea typeface="微软雅黑"/>
                </a:rPr>
                <a:t>973</a:t>
              </a:r>
              <a:r>
                <a:rPr lang="zh-CN" altLang="en-US" sz="1200" dirty="0">
                  <a:latin typeface="微软雅黑"/>
                  <a:ea typeface="微软雅黑"/>
                </a:rPr>
                <a:t>”项目各</a:t>
              </a:r>
              <a:r>
                <a:rPr lang="en-US" altLang="zh-CN" sz="1200" dirty="0">
                  <a:latin typeface="微软雅黑"/>
                  <a:ea typeface="微软雅黑"/>
                </a:rPr>
                <a:t>1</a:t>
              </a:r>
              <a:r>
                <a:rPr lang="zh-CN" altLang="en-US" sz="1200" dirty="0">
                  <a:latin typeface="微软雅黑"/>
                  <a:ea typeface="微软雅黑"/>
                </a:rPr>
                <a:t>项、总装备部项目</a:t>
              </a:r>
              <a:r>
                <a:rPr lang="en-US" altLang="zh-CN" sz="1200" dirty="0">
                  <a:latin typeface="微软雅黑"/>
                  <a:ea typeface="微软雅黑"/>
                </a:rPr>
                <a:t>1</a:t>
              </a:r>
              <a:r>
                <a:rPr lang="zh-CN" altLang="en-US" sz="1200" dirty="0">
                  <a:latin typeface="微软雅黑"/>
                  <a:ea typeface="微软雅黑"/>
                </a:rPr>
                <a:t>项、企业大型科研课题</a:t>
              </a:r>
              <a:r>
                <a:rPr lang="en-US" altLang="zh-CN" sz="1200" dirty="0">
                  <a:latin typeface="微软雅黑"/>
                  <a:ea typeface="微软雅黑"/>
                </a:rPr>
                <a:t>6</a:t>
              </a:r>
              <a:r>
                <a:rPr lang="zh-CN" altLang="en-US" sz="1200" dirty="0">
                  <a:latin typeface="微软雅黑"/>
                  <a:ea typeface="微软雅黑"/>
                </a:rPr>
                <a:t>项</a:t>
              </a:r>
              <a:endParaRPr lang="en-US" altLang="zh-CN" sz="1200" dirty="0">
                <a:latin typeface="微软雅黑"/>
                <a:ea typeface="微软雅黑"/>
              </a:endParaRPr>
            </a:p>
            <a:p>
              <a:pPr marL="160735" indent="-160735" algn="just" defTabSz="685800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latin typeface="微软雅黑"/>
                  <a:ea typeface="微软雅黑"/>
                </a:rPr>
                <a:t>连续参与三代平台车开发；主持</a:t>
              </a:r>
              <a:r>
                <a:rPr lang="en-US" altLang="zh-CN" sz="1200" dirty="0">
                  <a:latin typeface="微软雅黑"/>
                  <a:ea typeface="微软雅黑"/>
                </a:rPr>
                <a:t>2</a:t>
              </a:r>
              <a:r>
                <a:rPr lang="zh-CN" altLang="en-US" sz="1200" dirty="0">
                  <a:latin typeface="微软雅黑"/>
                  <a:ea typeface="微软雅黑"/>
                </a:rPr>
                <a:t>种电动车开发</a:t>
              </a:r>
              <a:endParaRPr lang="en-US" altLang="zh-CN" sz="1200" dirty="0">
                <a:latin typeface="微软雅黑"/>
                <a:ea typeface="微软雅黑"/>
              </a:endParaRPr>
            </a:p>
            <a:p>
              <a:pPr marL="160735" indent="-160735" algn="just" defTabSz="685800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latin typeface="微软雅黑"/>
                  <a:ea typeface="微软雅黑"/>
                </a:rPr>
                <a:t>总经费达</a:t>
              </a:r>
              <a:r>
                <a:rPr lang="en-US" altLang="zh-CN" sz="1200" dirty="0">
                  <a:latin typeface="微软雅黑"/>
                  <a:ea typeface="微软雅黑"/>
                </a:rPr>
                <a:t>3700</a:t>
              </a:r>
              <a:r>
                <a:rPr lang="zh-CN" altLang="en-US" sz="1200" dirty="0">
                  <a:latin typeface="微软雅黑"/>
                  <a:ea typeface="微软雅黑"/>
                </a:rPr>
                <a:t>万元</a:t>
              </a:r>
              <a:endParaRPr lang="en-US" altLang="zh-CN" sz="1200" dirty="0">
                <a:latin typeface="微软雅黑"/>
                <a:ea typeface="微软雅黑"/>
              </a:endParaRPr>
            </a:p>
          </p:txBody>
        </p:sp>
      </p:grp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77BBC48A-0CD5-4B2A-8725-F0D4A5F5E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30" y="5056977"/>
            <a:ext cx="8265184" cy="1692270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>
                <a:solidFill>
                  <a:schemeClr val="tx1"/>
                </a:solidFill>
              </a:rPr>
              <a:t>科研成果简述：</a:t>
            </a:r>
            <a:endParaRPr lang="en-US" altLang="zh-CN" sz="1600" b="1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zh-CN" altLang="en-US" sz="1200" dirty="0">
                <a:solidFill>
                  <a:schemeClr val="tx1"/>
                </a:solidFill>
              </a:rPr>
              <a:t>（</a:t>
            </a:r>
            <a:r>
              <a:rPr lang="en-US" altLang="zh-CN" sz="1200" dirty="0">
                <a:solidFill>
                  <a:schemeClr val="tx1"/>
                </a:solidFill>
              </a:rPr>
              <a:t>1</a:t>
            </a:r>
            <a:r>
              <a:rPr lang="zh-CN" altLang="en-US" sz="1200" dirty="0">
                <a:solidFill>
                  <a:schemeClr val="tx1"/>
                </a:solidFill>
              </a:rPr>
              <a:t>）提出了基于运行工况的动力传动系统主参数优化设计方法</a:t>
            </a:r>
            <a:r>
              <a:rPr lang="zh-CN" altLang="en-US" sz="1200">
                <a:solidFill>
                  <a:schemeClr val="tx1"/>
                </a:solidFill>
              </a:rPr>
              <a:t>，用于两代</a:t>
            </a:r>
            <a:r>
              <a:rPr lang="zh-CN" altLang="en-US" sz="1200" dirty="0">
                <a:solidFill>
                  <a:schemeClr val="tx1"/>
                </a:solidFill>
              </a:rPr>
              <a:t>车型动力系统优化设计；</a:t>
            </a:r>
            <a:endParaRPr lang="en-US" altLang="zh-CN" sz="12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zh-CN" altLang="en-US" sz="1200" dirty="0">
                <a:solidFill>
                  <a:schemeClr val="tx1"/>
                </a:solidFill>
              </a:rPr>
              <a:t>（</a:t>
            </a:r>
            <a:r>
              <a:rPr lang="en-US" altLang="zh-CN" sz="1200" dirty="0">
                <a:solidFill>
                  <a:schemeClr val="tx1"/>
                </a:solidFill>
              </a:rPr>
              <a:t>2</a:t>
            </a:r>
            <a:r>
              <a:rPr lang="zh-CN" altLang="en-US" sz="1200" dirty="0">
                <a:solidFill>
                  <a:schemeClr val="tx1"/>
                </a:solidFill>
              </a:rPr>
              <a:t>）开发了</a:t>
            </a:r>
            <a:r>
              <a:rPr lang="en-US" altLang="zh-CN" sz="1200" dirty="0">
                <a:solidFill>
                  <a:schemeClr val="tx1"/>
                </a:solidFill>
              </a:rPr>
              <a:t>8</a:t>
            </a:r>
            <a:r>
              <a:rPr lang="zh-CN" altLang="en-US" sz="1200" dirty="0">
                <a:solidFill>
                  <a:schemeClr val="tx1"/>
                </a:solidFill>
              </a:rPr>
              <a:t>项商用车电控节能技术，单项可节能</a:t>
            </a:r>
            <a:r>
              <a:rPr lang="en-US" altLang="zh-CN" sz="1200" dirty="0">
                <a:solidFill>
                  <a:schemeClr val="tx1"/>
                </a:solidFill>
              </a:rPr>
              <a:t>1-5%</a:t>
            </a:r>
            <a:r>
              <a:rPr lang="zh-CN" altLang="en-US" sz="1200" dirty="0">
                <a:solidFill>
                  <a:schemeClr val="tx1"/>
                </a:solidFill>
              </a:rPr>
              <a:t>；</a:t>
            </a:r>
            <a:endParaRPr lang="en-US" altLang="zh-CN" sz="12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zh-CN" altLang="en-US" sz="1200" dirty="0">
                <a:solidFill>
                  <a:schemeClr val="tx1"/>
                </a:solidFill>
              </a:rPr>
              <a:t>（</a:t>
            </a:r>
            <a:r>
              <a:rPr lang="en-US" altLang="zh-CN" sz="1200" dirty="0">
                <a:solidFill>
                  <a:schemeClr val="tx1"/>
                </a:solidFill>
              </a:rPr>
              <a:t>3</a:t>
            </a:r>
            <a:r>
              <a:rPr lang="zh-CN" altLang="en-US" sz="1200" dirty="0">
                <a:solidFill>
                  <a:schemeClr val="tx1"/>
                </a:solidFill>
              </a:rPr>
              <a:t>）开发了一套越野车的综合控制系统，越野机动速度提高</a:t>
            </a:r>
            <a:r>
              <a:rPr lang="en-US" altLang="zh-CN" sz="1200" dirty="0">
                <a:solidFill>
                  <a:schemeClr val="tx1"/>
                </a:solidFill>
              </a:rPr>
              <a:t>16.7%</a:t>
            </a:r>
            <a:r>
              <a:rPr lang="zh-CN" altLang="en-US" sz="1200" dirty="0">
                <a:solidFill>
                  <a:schemeClr val="tx1"/>
                </a:solidFill>
              </a:rPr>
              <a:t>；</a:t>
            </a:r>
            <a:endParaRPr lang="en-US" altLang="zh-CN" sz="12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zh-CN" altLang="en-US" sz="1200" dirty="0">
                <a:solidFill>
                  <a:schemeClr val="tx1"/>
                </a:solidFill>
              </a:rPr>
              <a:t>（</a:t>
            </a:r>
            <a:r>
              <a:rPr lang="en-US" altLang="zh-CN" sz="1200" dirty="0">
                <a:solidFill>
                  <a:schemeClr val="tx1"/>
                </a:solidFill>
              </a:rPr>
              <a:t>4</a:t>
            </a:r>
            <a:r>
              <a:rPr lang="zh-CN" altLang="en-US" sz="1200" dirty="0">
                <a:solidFill>
                  <a:schemeClr val="tx1"/>
                </a:solidFill>
              </a:rPr>
              <a:t>）提出了垂直障碍通过性分析统一模型，解决了任意轴数车辆障碍通过性预测和优化、传动系载荷预测等难题；</a:t>
            </a:r>
            <a:endParaRPr lang="en-US" altLang="zh-CN" sz="12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zh-CN" altLang="en-US" sz="1200" dirty="0">
                <a:solidFill>
                  <a:schemeClr val="tx1"/>
                </a:solidFill>
              </a:rPr>
              <a:t>（</a:t>
            </a:r>
            <a:r>
              <a:rPr lang="en-US" altLang="zh-CN" sz="1200" dirty="0">
                <a:solidFill>
                  <a:schemeClr val="tx1"/>
                </a:solidFill>
              </a:rPr>
              <a:t>5</a:t>
            </a:r>
            <a:r>
              <a:rPr lang="zh-CN" altLang="en-US" sz="1200" dirty="0">
                <a:solidFill>
                  <a:schemeClr val="tx1"/>
                </a:solidFill>
              </a:rPr>
              <a:t>）解决量产车型制动力不足、制动跑偏、驾驶室振动、转向盘打手等疑难问题。</a:t>
            </a:r>
            <a:endParaRPr lang="en-US" altLang="zh-CN" sz="1200" dirty="0">
              <a:solidFill>
                <a:schemeClr val="tx1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06126F6-90F4-4088-A9D3-775713679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481" y="748652"/>
            <a:ext cx="1983688" cy="260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32374"/>
      </p:ext>
    </p:extLst>
  </p:cSld>
  <p:clrMapOvr>
    <a:masterClrMapping/>
  </p:clrMapOvr>
</p:sld>
</file>

<file path=ppt/theme/theme1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4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3184</TotalTime>
  <Words>282</Words>
  <Application>Microsoft Office PowerPoint</Application>
  <PresentationFormat>全屏显示(4:3)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微软雅黑</vt:lpstr>
      <vt:lpstr>Arial</vt:lpstr>
      <vt:lpstr>Calibri</vt:lpstr>
      <vt:lpstr>Wingdings</vt:lpstr>
      <vt:lpstr>2</vt:lpstr>
      <vt:lpstr>黄朝胜 （研究员）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清华大学汽车工程系介绍</dc:title>
  <dc:creator>JIXUE</dc:creator>
  <cp:lastModifiedBy>huang chaosheng</cp:lastModifiedBy>
  <cp:revision>743</cp:revision>
  <dcterms:created xsi:type="dcterms:W3CDTF">2018-05-23T10:45:06Z</dcterms:created>
  <dcterms:modified xsi:type="dcterms:W3CDTF">2019-09-02T01:20:27Z</dcterms:modified>
</cp:coreProperties>
</file>