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258" r:id="rId2"/>
  </p:sldIdLst>
  <p:sldSz cx="21602700" cy="324040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Garamond" charset="0"/>
        <a:ea typeface="宋体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43481"/>
    <a:srgbClr val="520060"/>
    <a:srgbClr val="7430A0"/>
    <a:srgbClr val="9933FF"/>
    <a:srgbClr val="E3E5ED"/>
    <a:srgbClr val="DEE1EA"/>
    <a:srgbClr val="E8EAF0"/>
    <a:srgbClr val="E5E6E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AE8838-DB10-F447-B5AD-94126F8A92E5}" v="18" dt="2019-10-14T03:41:12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355"/>
    <p:restoredTop sz="96272"/>
  </p:normalViewPr>
  <p:slideViewPr>
    <p:cSldViewPr>
      <p:cViewPr varScale="1">
        <p:scale>
          <a:sx n="24" d="100"/>
          <a:sy n="24" d="100"/>
        </p:scale>
        <p:origin x="3756" y="126"/>
      </p:cViewPr>
      <p:guideLst>
        <p:guide orient="horz" pos="10206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aramond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aramond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B16F4685-CD3E-5845-A83E-3C0CABADAD4D}" type="datetimeFigureOut">
              <a:rPr lang="zh-CN" altLang="en-US"/>
              <a:pPr>
                <a:defRPr/>
              </a:pPr>
              <a:t>2020/1/8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aramond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7224BA-F2F8-9047-807A-76E7D7524F9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25260300"/>
            <a:ext cx="20407313" cy="53975"/>
            <a:chOff x="480" y="8840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8840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884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570045" y="12740205"/>
            <a:ext cx="12654994" cy="3208734"/>
          </a:xfrm>
        </p:spPr>
        <p:txBody>
          <a:bodyPr anchor="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70045" y="10201275"/>
            <a:ext cx="12654994" cy="2400300"/>
          </a:xfrm>
        </p:spPr>
        <p:txBody>
          <a:bodyPr anchor="b"/>
          <a:lstStyle>
            <a:lvl1pPr marL="0" indent="0" algn="l">
              <a:buNone/>
              <a:defRPr sz="4800">
                <a:solidFill>
                  <a:schemeClr val="tx2">
                    <a:shade val="75000"/>
                  </a:schemeClr>
                </a:solidFill>
              </a:defRPr>
            </a:lvl1pPr>
            <a:lvl2pPr marL="905210" indent="0" algn="ctr">
              <a:buNone/>
            </a:lvl2pPr>
            <a:lvl3pPr marL="1810421" indent="0" algn="ctr">
              <a:buNone/>
            </a:lvl3pPr>
            <a:lvl4pPr marL="2715631" indent="0" algn="ctr">
              <a:buNone/>
            </a:lvl4pPr>
            <a:lvl5pPr marL="3620841" indent="0" algn="ctr">
              <a:buNone/>
            </a:lvl5pPr>
            <a:lvl6pPr marL="4526051" indent="0" algn="ctr">
              <a:buNone/>
            </a:lvl6pPr>
            <a:lvl7pPr marL="5431262" indent="0" algn="ctr">
              <a:buNone/>
            </a:lvl7pPr>
            <a:lvl8pPr marL="6336472" indent="0" algn="ctr">
              <a:buNone/>
            </a:lvl8pPr>
            <a:lvl9pPr marL="7241682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7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fld id="{815381DA-565E-ED44-935C-E0DECB4B1B8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8459788" y="360363"/>
            <a:ext cx="6840537" cy="136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fld id="{CF53912D-EECA-AD44-A9A4-65A376E9ABC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16251238"/>
            <a:ext cx="20407313" cy="53975"/>
            <a:chOff x="480" y="5687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687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569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570045" y="4400550"/>
            <a:ext cx="12654994" cy="3200400"/>
          </a:xfrm>
        </p:spPr>
        <p:txBody>
          <a:bodyPr anchor="b"/>
          <a:lstStyle>
            <a:lvl1pPr marL="0" indent="0" algn="r">
              <a:buNone/>
              <a:defRPr sz="4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270023" y="7736099"/>
            <a:ext cx="12997021" cy="3110166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091F1-6578-D04E-8D1A-CDF4E98782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456036" y="4200525"/>
            <a:ext cx="6270493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6954546" y="4200525"/>
            <a:ext cx="6498511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882E5-3756-654E-9AB2-6FA34C7956E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直接连接符 12"/>
          <p:cNvGrpSpPr>
            <a:grpSpLocks/>
          </p:cNvGrpSpPr>
          <p:nvPr/>
        </p:nvGrpSpPr>
        <p:grpSpPr bwMode="auto">
          <a:xfrm>
            <a:off x="1203325" y="28421013"/>
            <a:ext cx="20407313" cy="53975"/>
            <a:chOff x="480" y="9946"/>
            <a:chExt cx="8141" cy="19"/>
          </a:xfrm>
        </p:grpSpPr>
        <p:pic>
          <p:nvPicPr>
            <p:cNvPr id="8" name="直接连接符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946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954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456036" y="14201775"/>
            <a:ext cx="12883012" cy="231695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21091" y="1750219"/>
            <a:ext cx="6419446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6949797" y="1750219"/>
            <a:ext cx="6421968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21091" y="3454598"/>
            <a:ext cx="6419446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6955340" y="3454598"/>
            <a:ext cx="6416424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9442113" y="30603825"/>
            <a:ext cx="1800225" cy="1165225"/>
          </a:xfrm>
        </p:spPr>
        <p:txBody>
          <a:bodyPr/>
          <a:lstStyle>
            <a:lvl1pPr>
              <a:defRPr/>
            </a:lvl1pPr>
          </a:lstStyle>
          <a:p>
            <a:fld id="{7E3CE2D8-763C-4D47-BAC2-39264A5F387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9A57E6-49FD-5A46-A87D-77CC9C0CDF0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35EA4E-D98B-1341-B776-833332A228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463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直接连接符 12"/>
          <p:cNvGrpSpPr>
            <a:grpSpLocks/>
          </p:cNvGrpSpPr>
          <p:nvPr/>
        </p:nvGrpSpPr>
        <p:grpSpPr bwMode="auto">
          <a:xfrm>
            <a:off x="1203325" y="27617738"/>
            <a:ext cx="20407313" cy="53975"/>
            <a:chOff x="480" y="9665"/>
            <a:chExt cx="8141" cy="19"/>
          </a:xfrm>
        </p:grpSpPr>
        <p:pic>
          <p:nvPicPr>
            <p:cNvPr id="6" name="直接连接符 1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665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672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684054" y="14401800"/>
            <a:ext cx="12654994" cy="1366838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684055" y="1600200"/>
            <a:ext cx="4500979" cy="126015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5348920" y="1600200"/>
            <a:ext cx="7990128" cy="126015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4E421-43AB-BE4D-B33C-EE73FEEC52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5244412" y="1618664"/>
            <a:ext cx="7524591" cy="9601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181042" tIns="90521" rIns="181042" bIns="90521">
            <a:normAutofit/>
          </a:bodyPr>
          <a:lstStyle>
            <a:lvl1pPr marL="0" indent="0">
              <a:buNone/>
              <a:defRPr sz="6300"/>
            </a:lvl1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570045" y="13108620"/>
            <a:ext cx="8778690" cy="1371006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570045" y="14524697"/>
            <a:ext cx="8778690" cy="2016919"/>
          </a:xfrm>
        </p:spPr>
        <p:txBody>
          <a:bodyPr lIns="217250" tIns="0"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7DE816-F5A5-5346-B6EC-6709AB69395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9115C-D75C-DE44-ABDF-21F7260ECCA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260806" y="1441851"/>
            <a:ext cx="2736215" cy="1536025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054" y="1441851"/>
            <a:ext cx="9348735" cy="1536025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135AC0-4E41-7C44-90B5-37FB1735E15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直接连接符 6"/>
          <p:cNvGrpSpPr>
            <a:grpSpLocks/>
          </p:cNvGrpSpPr>
          <p:nvPr/>
        </p:nvGrpSpPr>
        <p:grpSpPr bwMode="auto">
          <a:xfrm>
            <a:off x="1203325" y="4949825"/>
            <a:ext cx="20407313" cy="53975"/>
            <a:chOff x="480" y="1732"/>
            <a:chExt cx="8141" cy="19"/>
          </a:xfrm>
        </p:grpSpPr>
        <p:pic>
          <p:nvPicPr>
            <p:cNvPr id="2" name="直接连接符 6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32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 Box 3"/>
            <p:cNvSpPr txBox="1">
              <a:spLocks noChangeArrowheads="1" noChangeShapeType="1"/>
            </p:cNvSpPr>
            <p:nvPr/>
          </p:nvSpPr>
          <p:spPr bwMode="auto">
            <a:xfrm>
              <a:off x="485" y="1738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  <p:sp>
        <p:nvSpPr>
          <p:cNvPr id="1027" name="文本占位符 7"/>
          <p:cNvSpPr>
            <a:spLocks noGrp="1"/>
          </p:cNvSpPr>
          <p:nvPr>
            <p:ph type="body" idx="1"/>
          </p:nvPr>
        </p:nvSpPr>
        <p:spPr bwMode="auto">
          <a:xfrm>
            <a:off x="719138" y="7343775"/>
            <a:ext cx="20523200" cy="2138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 bwMode="auto">
          <a:xfrm>
            <a:off x="15300325" y="360363"/>
            <a:ext cx="5942013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defTabSz="1558925">
              <a:defRPr sz="4100">
                <a:solidFill>
                  <a:srgbClr val="D38E27"/>
                </a:solidFill>
                <a:latin typeface="Garamond" pitchFamily="18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 bwMode="auto">
          <a:xfrm>
            <a:off x="7380288" y="360363"/>
            <a:ext cx="7920037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 defTabSz="1558925">
              <a:defRPr sz="4100">
                <a:solidFill>
                  <a:srgbClr val="D38E27"/>
                </a:solidFill>
                <a:latin typeface="Garamond" pitchFamily="18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19442113" y="30603825"/>
            <a:ext cx="180022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 defTabSz="1558925">
              <a:defRPr sz="4100">
                <a:solidFill>
                  <a:srgbClr val="D38E27"/>
                </a:solidFill>
              </a:defRPr>
            </a:lvl1pPr>
          </a:lstStyle>
          <a:p>
            <a:fld id="{E7C12732-BE2F-EC4C-8C0A-65545D3FC92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 bwMode="auto">
          <a:xfrm>
            <a:off x="719138" y="2160588"/>
            <a:ext cx="205232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grpSp>
        <p:nvGrpSpPr>
          <p:cNvPr id="1032" name="直接连接符 8"/>
          <p:cNvGrpSpPr>
            <a:grpSpLocks/>
          </p:cNvGrpSpPr>
          <p:nvPr/>
        </p:nvGrpSpPr>
        <p:grpSpPr bwMode="auto">
          <a:xfrm>
            <a:off x="1203325" y="4949825"/>
            <a:ext cx="20407313" cy="53975"/>
            <a:chOff x="480" y="1732"/>
            <a:chExt cx="8141" cy="19"/>
          </a:xfrm>
        </p:grpSpPr>
        <p:pic>
          <p:nvPicPr>
            <p:cNvPr id="1036" name="直接连接符 8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32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11"/>
            <p:cNvSpPr txBox="1">
              <a:spLocks noChangeArrowheads="1" noChangeShapeType="1"/>
            </p:cNvSpPr>
            <p:nvPr/>
          </p:nvSpPr>
          <p:spPr bwMode="auto">
            <a:xfrm>
              <a:off x="485" y="1738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  <p:grpSp>
        <p:nvGrpSpPr>
          <p:cNvPr id="1033" name="直接连接符 11"/>
          <p:cNvGrpSpPr>
            <a:grpSpLocks/>
          </p:cNvGrpSpPr>
          <p:nvPr/>
        </p:nvGrpSpPr>
        <p:grpSpPr bwMode="auto">
          <a:xfrm>
            <a:off x="1203325" y="4979988"/>
            <a:ext cx="20407313" cy="57150"/>
            <a:chOff x="480" y="1743"/>
            <a:chExt cx="8141" cy="20"/>
          </a:xfrm>
        </p:grpSpPr>
        <p:pic>
          <p:nvPicPr>
            <p:cNvPr id="1034" name="直接连接符 11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43"/>
              <a:ext cx="8141" cy="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8" name="Text Box 14"/>
            <p:cNvSpPr txBox="1">
              <a:spLocks noChangeArrowheads="1" noChangeShapeType="1"/>
            </p:cNvSpPr>
            <p:nvPr/>
          </p:nvSpPr>
          <p:spPr bwMode="auto">
            <a:xfrm>
              <a:off x="485" y="1749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1pPr>
              <a:lvl2pPr marL="1266825" indent="-487363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2pPr>
              <a:lvl3pPr marL="1947863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3pPr>
              <a:lvl4pPr marL="2727325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4pPr>
              <a:lvl5pPr marL="3506788" indent="-388938" defTabSz="1558925" eaLnBrk="0" hangingPunct="0"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5pPr>
              <a:lvl6pPr marL="39639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6pPr>
              <a:lvl7pPr marL="44211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7pPr>
              <a:lvl8pPr marL="48783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8pPr>
              <a:lvl9pPr marL="5335588" indent="-388938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Garamond" pitchFamily="18" charset="0"/>
                  <a:ea typeface="宋体" charset="-122"/>
                </a:defRPr>
              </a:lvl9pPr>
            </a:lstStyle>
            <a:p>
              <a:pPr eaLnBrk="1" hangingPunct="1">
                <a:defRPr/>
              </a:pPr>
              <a:endParaRPr lang="en-US" altLang="zh-CN" sz="61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0" r:id="rId4"/>
    <p:sldLayoutId id="2147483859" r:id="rId5"/>
    <p:sldLayoutId id="2147483851" r:id="rId6"/>
    <p:sldLayoutId id="2147483852" r:id="rId7"/>
    <p:sldLayoutId id="2147483860" r:id="rId8"/>
    <p:sldLayoutId id="2147483853" r:id="rId9"/>
    <p:sldLayoutId id="2147483854" r:id="rId10"/>
    <p:sldLayoutId id="2147483855" r:id="rId11"/>
  </p:sldLayoutIdLst>
  <p:txStyles>
    <p:titleStyle>
      <a:lvl1pPr algn="l" defTabSz="1558925" rtl="0" eaLnBrk="0" fontAlgn="base" hangingPunct="0">
        <a:spcBef>
          <a:spcPct val="0"/>
        </a:spcBef>
        <a:spcAft>
          <a:spcPct val="0"/>
        </a:spcAft>
        <a:defRPr sz="12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2pPr>
      <a:lvl3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3pPr>
      <a:lvl4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4pPr>
      <a:lvl5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9pPr>
    </p:titleStyle>
    <p:bodyStyle>
      <a:lvl1pPr marL="1155700" indent="-1155700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"/>
        <a:defRPr sz="10700" kern="1200">
          <a:solidFill>
            <a:schemeClr val="tx2"/>
          </a:solidFill>
          <a:latin typeface="+mn-lt"/>
          <a:ea typeface="+mn-ea"/>
          <a:cs typeface="+mn-cs"/>
        </a:defRPr>
      </a:lvl1pPr>
      <a:lvl2pPr marL="2505075" indent="-9620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"/>
        <a:defRPr sz="9400" kern="1200">
          <a:solidFill>
            <a:schemeClr val="tx2"/>
          </a:solidFill>
          <a:latin typeface="+mn-lt"/>
          <a:ea typeface="+mn-ea"/>
          <a:cs typeface="+mn-cs"/>
        </a:defRPr>
      </a:lvl2pPr>
      <a:lvl3pPr marL="3856038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"/>
        <a:defRPr sz="8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0" indent="-769938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"/>
        <a:defRPr sz="6800" kern="1200">
          <a:solidFill>
            <a:schemeClr val="tx2"/>
          </a:solidFill>
          <a:latin typeface="+mn-lt"/>
          <a:ea typeface="+mn-ea"/>
          <a:cs typeface="+mn-cs"/>
        </a:defRPr>
      </a:lvl4pPr>
      <a:lvl5pPr marL="6940550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charset="2"/>
        <a:buChar char=""/>
        <a:defRPr sz="6100" kern="1200">
          <a:solidFill>
            <a:schemeClr val="tx2"/>
          </a:solidFill>
          <a:latin typeface="+mn-lt"/>
          <a:ea typeface="+mn-ea"/>
          <a:cs typeface="+mn-cs"/>
        </a:defRPr>
      </a:lvl5pPr>
      <a:lvl6pPr marL="497865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3600" kern="1200">
          <a:solidFill>
            <a:schemeClr val="tx2"/>
          </a:solidFill>
          <a:latin typeface="+mn-lt"/>
          <a:ea typeface="+mn-ea"/>
          <a:cs typeface="+mn-cs"/>
        </a:defRPr>
      </a:lvl6pPr>
      <a:lvl7pPr marL="588386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7pPr>
      <a:lvl8pPr marL="678907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3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769428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905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8104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15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6208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5260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5431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633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72416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1" descr="C:\Users\Administrator\Desktop\9114815_223214639177_2[1]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7" y="288257"/>
            <a:ext cx="2464178" cy="247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2278097" y="1872433"/>
            <a:ext cx="19396461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1pPr>
            <a:lvl2pPr marL="742950" indent="-285750" eaLnBrk="0" hangingPunct="0"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2pPr>
            <a:lvl3pPr marL="1143000" indent="-228600" eaLnBrk="0" hangingPunct="0"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3pPr>
            <a:lvl4pPr marL="1600200" indent="-228600" eaLnBrk="0" hangingPunct="0"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4pPr>
            <a:lvl5pPr marL="2057400" indent="-228600" eaLnBrk="0" hangingPunct="0"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6100">
                <a:solidFill>
                  <a:schemeClr val="tx1"/>
                </a:solidFill>
                <a:latin typeface="Garamond" charset="0"/>
                <a:ea typeface="宋体" charset="0"/>
              </a:defRPr>
            </a:lvl9pPr>
          </a:lstStyle>
          <a:p>
            <a:pPr algn="ctr" eaLnBrk="1" hangingPunct="1"/>
            <a:r>
              <a:rPr lang="en-US" altLang="zh-CN" sz="6200" b="1" dirty="0">
                <a:solidFill>
                  <a:srgbClr val="7434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Chemistry, Department of Precision Instrument, Tsinghua University</a:t>
            </a:r>
            <a:endParaRPr lang="zh-CN" altLang="en-US" sz="6200" b="1" dirty="0">
              <a:solidFill>
                <a:srgbClr val="7434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标题 1"/>
          <p:cNvSpPr>
            <a:spLocks noGrp="1"/>
          </p:cNvSpPr>
          <p:nvPr>
            <p:ph type="title" idx="4294967295"/>
          </p:nvPr>
        </p:nvSpPr>
        <p:spPr>
          <a:xfrm>
            <a:off x="0" y="3944989"/>
            <a:ext cx="21602700" cy="1575876"/>
          </a:xfrm>
          <a:solidFill>
            <a:srgbClr val="743481"/>
          </a:solidFill>
          <a:effectLst/>
        </p:spPr>
        <p:txBody>
          <a:bodyPr/>
          <a:lstStyle/>
          <a:p>
            <a:pPr algn="ctr"/>
            <a:r>
              <a:rPr lang="zh-CN" altLang="en-US" sz="10000" b="1" dirty="0" smtClean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学术报告</a:t>
            </a:r>
            <a:endParaRPr lang="zh-CN" altLang="en-US" sz="10000" dirty="0"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56934" y="6912993"/>
            <a:ext cx="13821180" cy="595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1200"/>
              </a:spcAft>
            </a:pPr>
            <a:r>
              <a:rPr lang="en-US" altLang="zh-CN" sz="5600" b="1" dirty="0" smtClean="0"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Prof</a:t>
            </a:r>
            <a:r>
              <a:rPr lang="en-US" altLang="zh-CN" sz="5600" b="1" dirty="0"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en-US" altLang="zh-CN" sz="5600" b="1" dirty="0" smtClean="0"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R</a:t>
            </a:r>
            <a:r>
              <a:rPr lang="en-US" altLang="zh-CN" sz="5600" b="1" dirty="0"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. Graham </a:t>
            </a:r>
            <a:r>
              <a:rPr lang="en-US" altLang="zh-CN" sz="5600" b="1" dirty="0" smtClean="0">
                <a:latin typeface="Arial" panose="020B0604020202020204" pitchFamily="34" charset="0"/>
                <a:ea typeface="黑体" panose="02010600030101010101" pitchFamily="2" charset="-122"/>
                <a:cs typeface="Arial" panose="020B0604020202020204" pitchFamily="34" charset="0"/>
              </a:rPr>
              <a:t>Cooks</a:t>
            </a:r>
            <a:endParaRPr lang="en-US" altLang="zh-CN" sz="5600" b="1" dirty="0">
              <a:latin typeface="Arial" panose="020B0604020202020204" pitchFamily="34" charset="0"/>
              <a:ea typeface="黑体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ts val="7500"/>
              </a:lnSpc>
            </a:pPr>
            <a:r>
              <a:rPr lang="zh-CN" alt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普渡大学</a:t>
            </a:r>
            <a:r>
              <a:rPr lang="en-US" altLang="zh-CN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Henry B. Hass</a:t>
            </a:r>
            <a:r>
              <a:rPr lang="zh-CN" alt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杰出教授</a:t>
            </a:r>
            <a:endParaRPr lang="en-US" altLang="zh-CN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7500"/>
              </a:lnSpc>
            </a:pPr>
            <a:r>
              <a:rPr lang="zh-CN" alt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美国国家科学院院士</a:t>
            </a:r>
            <a:endParaRPr lang="en-US" altLang="zh-CN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7500"/>
              </a:lnSpc>
            </a:pPr>
            <a:r>
              <a:rPr lang="zh-CN" alt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美国艺术与科学院院士</a:t>
            </a:r>
            <a:endParaRPr lang="en-US" altLang="zh-CN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7500"/>
              </a:lnSpc>
            </a:pPr>
            <a:r>
              <a:rPr lang="zh-CN" alt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美国发明家学院会士</a:t>
            </a:r>
            <a:endParaRPr lang="en-US" altLang="zh-CN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52878" y="12097569"/>
            <a:ext cx="151936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6000" b="1" dirty="0">
                <a:solidFill>
                  <a:srgbClr val="743481"/>
                </a:solidFill>
                <a:latin typeface="+mn-ea"/>
                <a:ea typeface="+mn-ea"/>
                <a:cs typeface="Arial" panose="020B0604020202020204" pitchFamily="34" charset="0"/>
              </a:rPr>
              <a:t>时 间：</a:t>
            </a:r>
            <a:r>
              <a:rPr lang="en-US" altLang="zh-CN" sz="6000" b="1" dirty="0" smtClean="0">
                <a:latin typeface="+mn-ea"/>
                <a:ea typeface="+mn-ea"/>
                <a:cs typeface="Arial" panose="020B0604020202020204" pitchFamily="34" charset="0"/>
              </a:rPr>
              <a:t>2020</a:t>
            </a:r>
            <a:r>
              <a:rPr lang="zh-CN" altLang="en-US" sz="6000" b="1" dirty="0" smtClean="0">
                <a:latin typeface="+mn-ea"/>
                <a:ea typeface="+mn-ea"/>
                <a:cs typeface="Arial" panose="020B0604020202020204" pitchFamily="34" charset="0"/>
              </a:rPr>
              <a:t>年</a:t>
            </a:r>
            <a:r>
              <a:rPr lang="en-US" altLang="zh-CN" sz="6000" b="1" dirty="0" smtClean="0">
                <a:latin typeface="+mn-ea"/>
                <a:ea typeface="+mn-ea"/>
                <a:cs typeface="Arial" panose="020B0604020202020204" pitchFamily="34" charset="0"/>
              </a:rPr>
              <a:t>1</a:t>
            </a:r>
            <a:r>
              <a:rPr lang="zh-CN" altLang="en-US" sz="6000" b="1" dirty="0" smtClean="0">
                <a:latin typeface="+mn-ea"/>
                <a:ea typeface="+mn-ea"/>
                <a:cs typeface="Arial" panose="020B0604020202020204" pitchFamily="34" charset="0"/>
              </a:rPr>
              <a:t>月</a:t>
            </a:r>
            <a:r>
              <a:rPr lang="en-US" altLang="zh-CN" sz="6000" b="1" dirty="0" smtClean="0">
                <a:latin typeface="+mn-ea"/>
                <a:ea typeface="+mn-ea"/>
                <a:cs typeface="Arial" panose="020B0604020202020204" pitchFamily="34" charset="0"/>
              </a:rPr>
              <a:t>10</a:t>
            </a:r>
            <a:r>
              <a:rPr lang="zh-CN" altLang="en-US" sz="6000" b="1" dirty="0" smtClean="0">
                <a:latin typeface="+mn-ea"/>
                <a:ea typeface="+mn-ea"/>
                <a:cs typeface="Arial" panose="020B0604020202020204" pitchFamily="34" charset="0"/>
              </a:rPr>
              <a:t>日</a:t>
            </a:r>
            <a:r>
              <a:rPr lang="en-US" altLang="zh-CN" sz="6000" b="1" dirty="0">
                <a:latin typeface="+mn-ea"/>
                <a:ea typeface="+mn-ea"/>
                <a:cs typeface="Arial" panose="020B0604020202020204" pitchFamily="34" charset="0"/>
              </a:rPr>
              <a:t>(</a:t>
            </a:r>
            <a:r>
              <a:rPr lang="zh-CN" altLang="en-US" sz="6000" b="1" dirty="0" smtClean="0">
                <a:latin typeface="+mn-ea"/>
                <a:ea typeface="+mn-ea"/>
                <a:cs typeface="Arial" panose="020B0604020202020204" pitchFamily="34" charset="0"/>
              </a:rPr>
              <a:t>星期五</a:t>
            </a:r>
            <a:r>
              <a:rPr lang="en-US" altLang="zh-CN" sz="6000" b="1" dirty="0" smtClean="0">
                <a:latin typeface="+mn-ea"/>
                <a:ea typeface="+mn-ea"/>
                <a:cs typeface="Arial" panose="020B0604020202020204" pitchFamily="34" charset="0"/>
              </a:rPr>
              <a:t>), 14:00–15:00</a:t>
            </a:r>
            <a:endParaRPr lang="en-US" altLang="zh-CN" sz="6000" b="1" dirty="0">
              <a:latin typeface="+mn-ea"/>
              <a:ea typeface="+mn-ea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6000" b="1" dirty="0">
                <a:solidFill>
                  <a:srgbClr val="743481"/>
                </a:solidFill>
                <a:latin typeface="+mn-ea"/>
                <a:ea typeface="+mn-ea"/>
                <a:cs typeface="Arial" panose="020B0604020202020204" pitchFamily="34" charset="0"/>
              </a:rPr>
              <a:t>地 点</a:t>
            </a:r>
            <a:r>
              <a:rPr lang="zh-CN" altLang="en-US" sz="6000" b="1" dirty="0" smtClean="0">
                <a:solidFill>
                  <a:srgbClr val="743481"/>
                </a:solidFill>
                <a:latin typeface="+mn-ea"/>
                <a:ea typeface="+mn-ea"/>
                <a:cs typeface="Arial" panose="020B0604020202020204" pitchFamily="34" charset="0"/>
              </a:rPr>
              <a:t>：</a:t>
            </a:r>
            <a:r>
              <a:rPr lang="zh-CN" altLang="en-US" sz="6000" b="1" dirty="0" smtClean="0">
                <a:latin typeface="+mn-ea"/>
                <a:ea typeface="+mn-ea"/>
                <a:cs typeface="Arial" panose="020B0604020202020204" pitchFamily="34" charset="0"/>
              </a:rPr>
              <a:t>化学馆三层</a:t>
            </a:r>
            <a:r>
              <a:rPr lang="en-US" altLang="zh-CN" sz="6000" b="1" dirty="0" smtClean="0">
                <a:latin typeface="+mn-ea"/>
                <a:ea typeface="+mn-ea"/>
                <a:cs typeface="Arial" panose="020B0604020202020204" pitchFamily="34" charset="0"/>
              </a:rPr>
              <a:t>301</a:t>
            </a:r>
            <a:r>
              <a:rPr lang="zh-CN" altLang="en-US" sz="6000" b="1" dirty="0" smtClean="0">
                <a:latin typeface="+mn-ea"/>
                <a:ea typeface="+mn-ea"/>
                <a:cs typeface="Arial" panose="020B0604020202020204" pitchFamily="34" charset="0"/>
              </a:rPr>
              <a:t>涌泉报告厅</a:t>
            </a:r>
            <a:endParaRPr lang="en-US" altLang="zh-CN" sz="6000" b="1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0" y="-515525"/>
            <a:ext cx="184731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6214" y="5760865"/>
            <a:ext cx="2028279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 </a:t>
            </a:r>
            <a:r>
              <a:rPr lang="en-US" altLang="zh-CN" sz="5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Chemistry: Fast Analysis, Screening, Synthesis</a:t>
            </a:r>
            <a:endParaRPr lang="zh-CN" altLang="zh-CN" sz="5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B79C83-23E7-4342-A572-EC387AEC6138}"/>
              </a:ext>
            </a:extLst>
          </p:cNvPr>
          <p:cNvSpPr/>
          <p:nvPr/>
        </p:nvSpPr>
        <p:spPr>
          <a:xfrm>
            <a:off x="4464646" y="72233"/>
            <a:ext cx="1641346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1800" b="1" dirty="0">
                <a:solidFill>
                  <a:srgbClr val="743481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 SC" charset="-122"/>
              </a:rPr>
              <a:t>清华大学</a:t>
            </a:r>
            <a:r>
              <a:rPr lang="zh-CN" altLang="en-US" sz="11800" b="1" dirty="0" smtClean="0">
                <a:solidFill>
                  <a:srgbClr val="743481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 SC" charset="-122"/>
              </a:rPr>
              <a:t>化学系</a:t>
            </a:r>
            <a:r>
              <a:rPr lang="en-US" altLang="zh-CN" sz="11800" b="1" dirty="0">
                <a:solidFill>
                  <a:srgbClr val="743481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 SC" charset="-122"/>
              </a:rPr>
              <a:t>&amp;</a:t>
            </a:r>
            <a:r>
              <a:rPr lang="zh-CN" altLang="en-US" sz="11800" b="1" dirty="0">
                <a:solidFill>
                  <a:srgbClr val="743481"/>
                </a:solidFill>
                <a:latin typeface="KaiTi" panose="02010609060101010101" pitchFamily="49" charset="-122"/>
                <a:ea typeface="KaiTi" panose="02010609060101010101" pitchFamily="49" charset="-122"/>
                <a:cs typeface="Kaiti SC" charset="-122"/>
              </a:rPr>
              <a:t>精仪系</a:t>
            </a:r>
          </a:p>
        </p:txBody>
      </p:sp>
      <p:pic>
        <p:nvPicPr>
          <p:cNvPr id="13" name="Picture 1" descr="C:\Users\Zheng\AppData\Local\Microsoft\Windows\INetCache\Content.Word\Graham's favorite pictur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31" y="7201025"/>
            <a:ext cx="5909731" cy="697903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195926"/>
              </p:ext>
            </p:extLst>
          </p:nvPr>
        </p:nvGraphicFramePr>
        <p:xfrm>
          <a:off x="576214" y="14758520"/>
          <a:ext cx="20522280" cy="7711440"/>
        </p:xfrm>
        <a:graphic>
          <a:graphicData uri="http://schemas.openxmlformats.org/drawingml/2006/table">
            <a:tbl>
              <a:tblPr/>
              <a:tblGrid>
                <a:gridCol w="20522280">
                  <a:extLst>
                    <a:ext uri="{9D8B030D-6E8A-4147-A177-3AD203B41FA5}">
                      <a16:colId xmlns:a16="http://schemas.microsoft.com/office/drawing/2014/main" val="25724891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7500"/>
                        </a:lnSpc>
                      </a:pP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Cooks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教授于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1965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年获得纳塔尔大学化学硕士和博士学位，随后获得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Elsie Ballot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奖学金赴剑桥大学留学，于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1967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年剑桥大学再次获得博士学位。剑桥大学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年博士后研究后，获美国堪萨斯州立大学助理教授职位。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1971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年加入普渡大学，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1980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年获升正教授。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Cooks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教授是国际著名分析化学专家，曾获美国化学会分析化学奖和质谱奖、英国皇家化学会的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Robert Boyle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奖及 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Centennial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奖、美国质谱学会杰出贡献奖、英国质谱学会 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Aston Metal 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及匹兹堡谱学奖及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质谱学领域的最高荣誉 </a:t>
                      </a:r>
                      <a:r>
                        <a:rPr lang="en-US" altLang="zh-CN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Thomson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奖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，曾任国际质谱学会主席和美国质谱学会主席。</a:t>
                      </a:r>
                      <a:endParaRPr lang="zh-CN" altLang="en-US" sz="4800" b="1" dirty="0"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625034"/>
                  </a:ext>
                </a:extLst>
              </a:tr>
            </a:tbl>
          </a:graphicData>
        </a:graphic>
      </p:graphicFrame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709917"/>
              </p:ext>
            </p:extLst>
          </p:nvPr>
        </p:nvGraphicFramePr>
        <p:xfrm>
          <a:off x="576214" y="22807020"/>
          <a:ext cx="20522280" cy="8663940"/>
        </p:xfrm>
        <a:graphic>
          <a:graphicData uri="http://schemas.openxmlformats.org/drawingml/2006/table">
            <a:tbl>
              <a:tblPr/>
              <a:tblGrid>
                <a:gridCol w="20522280">
                  <a:extLst>
                    <a:ext uri="{9D8B030D-6E8A-4147-A177-3AD203B41FA5}">
                      <a16:colId xmlns:a16="http://schemas.microsoft.com/office/drawing/2014/main" val="25724891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7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Cooks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教授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主要从事质谱学领域的研究，是串联质谱技术、气态离子反应动力学方法、离子</a:t>
                      </a:r>
                      <a:r>
                        <a:rPr lang="en-US" altLang="zh-CN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表面碰撞裂解、原位采样电离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及原位采样离子化质谱、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质谱小型化等领域的先驱。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Cooks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教授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和研究团队发明和改进了二十多种质谱仪，与菲尼根</a:t>
                      </a:r>
                      <a:r>
                        <a:rPr lang="en-US" altLang="zh-CN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zh-CN" sz="4800" b="1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Finnigan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，现</a:t>
                      </a:r>
                      <a:r>
                        <a:rPr lang="en-US" altLang="zh-CN" sz="4800" b="1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Thermo</a:t>
                      </a:r>
                      <a:r>
                        <a:rPr lang="en-US" altLang="zh-CN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Fisher)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合作研制了世界第一台商业离子阱质谱仪。此外，</a:t>
                      </a:r>
                      <a:r>
                        <a:rPr lang="en-US" altLang="zh-CN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Cooks</a:t>
                      </a:r>
                      <a:r>
                        <a:rPr lang="zh-CN" altLang="en-US" sz="4800" b="1" i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教授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在离子软着陆、中性脱失扫描、基质辅助离子化、多反应监测、混合式质谱仪、手提式质谱仪、动力学方法、以及医疗诊断领域里的组织成像等研究领域也有杰出成就</a:t>
                      </a:r>
                      <a:r>
                        <a:rPr lang="zh-CN" altLang="en-US" sz="4800" b="1" dirty="0" smtClean="0"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。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在质谱学领域专业期刊上发表</a:t>
                      </a:r>
                      <a:r>
                        <a:rPr lang="en-US" altLang="zh-CN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1500</a:t>
                      </a:r>
                      <a:r>
                        <a:rPr lang="zh-CN" altLang="en-US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多篇研究论文，多篇刊登于</a:t>
                      </a:r>
                      <a:r>
                        <a:rPr lang="en-US" altLang="zh-CN" sz="48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Science</a:t>
                      </a:r>
                      <a:r>
                        <a:rPr lang="zh-CN" altLang="en-US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；文章被引超过</a:t>
                      </a:r>
                      <a:r>
                        <a:rPr lang="en-US" altLang="zh-CN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47000</a:t>
                      </a:r>
                      <a:r>
                        <a:rPr lang="zh-CN" altLang="en-US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次，</a:t>
                      </a:r>
                      <a:r>
                        <a:rPr lang="en-US" altLang="zh-CN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zh-CN" altLang="en-US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指数</a:t>
                      </a:r>
                      <a:r>
                        <a:rPr lang="en-US" altLang="zh-CN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102</a:t>
                      </a:r>
                      <a:r>
                        <a:rPr lang="zh-CN" altLang="en-US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；拥有 </a:t>
                      </a:r>
                      <a:r>
                        <a:rPr lang="en-US" altLang="zh-CN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zh-CN" altLang="en-US" sz="4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多项质谱技术专利。</a:t>
                      </a:r>
                      <a:endParaRPr lang="en-US" altLang="zh-CN" sz="48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625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21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跋涉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2051</TotalTime>
  <Words>380</Words>
  <Application>Microsoft Office PowerPoint</Application>
  <PresentationFormat>自定义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KaiTi</vt:lpstr>
      <vt:lpstr>Kaiti SC</vt:lpstr>
      <vt:lpstr>黑体</vt:lpstr>
      <vt:lpstr>华文楷体</vt:lpstr>
      <vt:lpstr>隶书</vt:lpstr>
      <vt:lpstr>宋体</vt:lpstr>
      <vt:lpstr>Arial</vt:lpstr>
      <vt:lpstr>Calibri</vt:lpstr>
      <vt:lpstr>Franklin Gothic Book</vt:lpstr>
      <vt:lpstr>Franklin Gothic Medium</vt:lpstr>
      <vt:lpstr>Garamond</vt:lpstr>
      <vt:lpstr>Wingdings 2</vt:lpstr>
      <vt:lpstr>跋涉</vt:lpstr>
      <vt:lpstr>学术报告</vt:lpstr>
    </vt:vector>
  </TitlesOfParts>
  <Company>THU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 2</dc:creator>
  <cp:lastModifiedBy>Windows 用户</cp:lastModifiedBy>
  <cp:revision>220</cp:revision>
  <cp:lastPrinted>2020-01-02T03:56:00Z</cp:lastPrinted>
  <dcterms:created xsi:type="dcterms:W3CDTF">2010-09-02T02:40:36Z</dcterms:created>
  <dcterms:modified xsi:type="dcterms:W3CDTF">2020-01-08T08:31:16Z</dcterms:modified>
</cp:coreProperties>
</file>