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E3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81" autoAdjust="0"/>
    <p:restoredTop sz="94660"/>
  </p:normalViewPr>
  <p:slideViewPr>
    <p:cSldViewPr snapToGrid="0">
      <p:cViewPr varScale="1">
        <p:scale>
          <a:sx n="65" d="100"/>
          <a:sy n="65" d="100"/>
        </p:scale>
        <p:origin x="224" y="2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A38A30-7AAA-4168-A2D0-AC45E2EDB52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C91A97C-85B3-41E5-BDCB-E029BD06AB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8408CBD-6A36-4211-895F-9D23FDA2BEE9}"/>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5" name="页脚占位符 4">
            <a:extLst>
              <a:ext uri="{FF2B5EF4-FFF2-40B4-BE49-F238E27FC236}">
                <a16:creationId xmlns:a16="http://schemas.microsoft.com/office/drawing/2014/main" id="{24EB35A1-5951-4414-8245-4D99F861811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2616749-4393-43E1-BEFD-9F0B1118DACB}"/>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171372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778853-A678-4ABF-989A-BD8D2B1FA0E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03B02D5-CAF6-4CB6-9B1D-AEC3B9235C7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02F0ABE-B417-45BF-95B6-0234275F2667}"/>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5" name="页脚占位符 4">
            <a:extLst>
              <a:ext uri="{FF2B5EF4-FFF2-40B4-BE49-F238E27FC236}">
                <a16:creationId xmlns:a16="http://schemas.microsoft.com/office/drawing/2014/main" id="{640921F9-1C8E-4A25-8344-38F86733F01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ED0C7F-8C70-49D1-BC90-F1BC9A90D146}"/>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3840641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E677DE-53D4-4D8A-8C86-517F4C035D5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E215032-C74E-4D7E-8E89-EE9E05303F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CF6A9E99-13CB-457B-82C0-2839345D9265}"/>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5" name="页脚占位符 4">
            <a:extLst>
              <a:ext uri="{FF2B5EF4-FFF2-40B4-BE49-F238E27FC236}">
                <a16:creationId xmlns:a16="http://schemas.microsoft.com/office/drawing/2014/main" id="{1A4F6D1C-68D2-462E-8F21-84982744300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616D4A6-6734-47E1-A118-92443EF5B26F}"/>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345366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256EED-F750-45C1-800F-099941C3BB3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24B98CC-EAED-4D2C-BE02-37B58D1CBEE2}"/>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0C295FA-38AF-47A3-AD52-C00EE287457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6113A2CE-FF10-437A-B2F2-6369532379CE}"/>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6" name="页脚占位符 5">
            <a:extLst>
              <a:ext uri="{FF2B5EF4-FFF2-40B4-BE49-F238E27FC236}">
                <a16:creationId xmlns:a16="http://schemas.microsoft.com/office/drawing/2014/main" id="{3392A88A-0652-42EC-9DBA-972893A235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CFD7B10-411F-4CB6-BD84-400F0FFCC2BE}"/>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312181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B3EEF5-AD5E-4A5E-B4BF-E86E89BFAFB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6508C41-7A0A-4926-BA61-608FA4C8AA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62B21A20-6A49-4245-B914-1E4FD439044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4609601-C80C-4AF4-8DC2-A66ECC1AD1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6764F4DF-3C84-4964-A245-174E3DB09D80}"/>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D42C4CF-D3F7-4185-8A50-F4E4A7F2A8A3}"/>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8" name="页脚占位符 7">
            <a:extLst>
              <a:ext uri="{FF2B5EF4-FFF2-40B4-BE49-F238E27FC236}">
                <a16:creationId xmlns:a16="http://schemas.microsoft.com/office/drawing/2014/main" id="{29F26E4A-4E17-489F-91AE-132CAFA9394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1D72286-41A1-42AE-B022-F156DF05FE6A}"/>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3100955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A8FDE6-511B-4CEB-AD8B-68ADF64F822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757A127-D9B8-4856-8315-7C9F2EC115C3}"/>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4" name="页脚占位符 3">
            <a:extLst>
              <a:ext uri="{FF2B5EF4-FFF2-40B4-BE49-F238E27FC236}">
                <a16:creationId xmlns:a16="http://schemas.microsoft.com/office/drawing/2014/main" id="{4716C9BA-AFF4-42E9-A16E-0DDC76C0A04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16B9B3F-0FEA-49F9-BADD-914CD66B94A3}"/>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45243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C404850-AC4A-45E0-89D5-E7C6F82E9F50}"/>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3" name="页脚占位符 2">
            <a:extLst>
              <a:ext uri="{FF2B5EF4-FFF2-40B4-BE49-F238E27FC236}">
                <a16:creationId xmlns:a16="http://schemas.microsoft.com/office/drawing/2014/main" id="{CCA67C17-56BC-46F9-8B62-062D7CD94CC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865EA84-5CAE-4F85-B879-6345AF26A49C}"/>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1394302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27905B-088F-4B06-BC16-F16FFFCBEC5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26EAF2E-936F-43C8-B5BF-23D243D361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49777288-2C2E-4D1D-8531-0CEEAE24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17798AC-B602-43D3-A21E-1990892F29D3}"/>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6" name="页脚占位符 5">
            <a:extLst>
              <a:ext uri="{FF2B5EF4-FFF2-40B4-BE49-F238E27FC236}">
                <a16:creationId xmlns:a16="http://schemas.microsoft.com/office/drawing/2014/main" id="{1253B6D0-C00F-4148-929D-C4443F8E12C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7A1CEC3-4570-4CCB-8DD2-AE8B8BCAB1E8}"/>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224284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5606E7-7191-48C1-BDC1-72F7000E93B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1B238CF-617E-4856-BECB-419E7DB8FF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1D75C3D-15D7-4918-A685-98703FC25D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16E4774-D35D-488E-98D6-2FDD4AB67530}"/>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6" name="页脚占位符 5">
            <a:extLst>
              <a:ext uri="{FF2B5EF4-FFF2-40B4-BE49-F238E27FC236}">
                <a16:creationId xmlns:a16="http://schemas.microsoft.com/office/drawing/2014/main" id="{C5CDB1C6-C3B2-4DBA-A7DD-CC3A50EECB3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9BD12B6-975A-4811-A847-8F89CB9FC095}"/>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3850382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5DDC0A-B09B-489F-BA45-ACBC243E8B1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A54F3C3-EEDF-492F-97F6-46DEA6B1050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0E61B8D-86A8-4D60-8596-B6398C6DCDB0}"/>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5" name="页脚占位符 4">
            <a:extLst>
              <a:ext uri="{FF2B5EF4-FFF2-40B4-BE49-F238E27FC236}">
                <a16:creationId xmlns:a16="http://schemas.microsoft.com/office/drawing/2014/main" id="{C6D185B5-3F8B-41BE-A409-CC0F1FADAE0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B7C2106-37E8-43FF-A755-F7D7DAEE6BCE}"/>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81711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124A932-154E-4546-879F-D6402929F9D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55B9AEA-4D95-44A4-81DC-D9658E45609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91ABDDE-1DAD-4EA6-AA68-5AAF260AD324}"/>
              </a:ext>
            </a:extLst>
          </p:cNvPr>
          <p:cNvSpPr>
            <a:spLocks noGrp="1"/>
          </p:cNvSpPr>
          <p:nvPr>
            <p:ph type="dt" sz="half" idx="10"/>
          </p:nvPr>
        </p:nvSpPr>
        <p:spPr/>
        <p:txBody>
          <a:bodyPr/>
          <a:lstStyle/>
          <a:p>
            <a:fld id="{ED40E88D-286D-405E-99C5-4D8E81A6E2E9}" type="datetimeFigureOut">
              <a:rPr lang="zh-CN" altLang="en-US" smtClean="0"/>
              <a:t>2021/4/22</a:t>
            </a:fld>
            <a:endParaRPr lang="zh-CN" altLang="en-US"/>
          </a:p>
        </p:txBody>
      </p:sp>
      <p:sp>
        <p:nvSpPr>
          <p:cNvPr id="5" name="页脚占位符 4">
            <a:extLst>
              <a:ext uri="{FF2B5EF4-FFF2-40B4-BE49-F238E27FC236}">
                <a16:creationId xmlns:a16="http://schemas.microsoft.com/office/drawing/2014/main" id="{6A306651-6D0F-486C-A4CA-72EAD64FECB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48BBF00-7751-41CB-9F13-6EADAF9AADD6}"/>
              </a:ext>
            </a:extLst>
          </p:cNvPr>
          <p:cNvSpPr>
            <a:spLocks noGrp="1"/>
          </p:cNvSpPr>
          <p:nvPr>
            <p:ph type="sldNum" sz="quarter" idx="12"/>
          </p:nvPr>
        </p:nvSpPr>
        <p:spPr/>
        <p:txBody>
          <a:body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3911615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32EBBBC-A769-48B1-8945-668141AA9F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51EA3A0-9BC9-40CB-9EFB-E30AACC800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FE73B4D-4727-433C-9FD0-4C11866CB9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40E88D-286D-405E-99C5-4D8E81A6E2E9}" type="datetimeFigureOut">
              <a:rPr lang="zh-CN" altLang="en-US" smtClean="0"/>
              <a:t>2021/4/22</a:t>
            </a:fld>
            <a:endParaRPr lang="zh-CN" altLang="en-US"/>
          </a:p>
        </p:txBody>
      </p:sp>
      <p:sp>
        <p:nvSpPr>
          <p:cNvPr id="5" name="页脚占位符 4">
            <a:extLst>
              <a:ext uri="{FF2B5EF4-FFF2-40B4-BE49-F238E27FC236}">
                <a16:creationId xmlns:a16="http://schemas.microsoft.com/office/drawing/2014/main" id="{E0E16429-3434-4515-B1A1-573A97CB78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BF698C7-9B0C-4A81-ACDB-5B7E6D1BE8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424315-776A-4C0C-B5A6-BDB578AAC99E}" type="slidenum">
              <a:rPr lang="zh-CN" altLang="en-US" smtClean="0"/>
              <a:t>‹#›</a:t>
            </a:fld>
            <a:endParaRPr lang="zh-CN" altLang="en-US"/>
          </a:p>
        </p:txBody>
      </p:sp>
    </p:spTree>
    <p:extLst>
      <p:ext uri="{BB962C8B-B14F-4D97-AF65-F5344CB8AC3E}">
        <p14:creationId xmlns:p14="http://schemas.microsoft.com/office/powerpoint/2010/main" val="425808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933456-2B41-4ED4-A3AC-466C5185B3CA}"/>
              </a:ext>
            </a:extLst>
          </p:cNvPr>
          <p:cNvSpPr>
            <a:spLocks noGrp="1"/>
          </p:cNvSpPr>
          <p:nvPr>
            <p:ph type="ctrTitle"/>
          </p:nvPr>
        </p:nvSpPr>
        <p:spPr>
          <a:xfrm>
            <a:off x="3910265" y="1102500"/>
            <a:ext cx="8281735" cy="560795"/>
          </a:xfrm>
          <a:solidFill>
            <a:srgbClr val="CDE30B"/>
          </a:solidFill>
        </p:spPr>
        <p:txBody>
          <a:bodyPr>
            <a:noAutofit/>
          </a:bodyPr>
          <a:lstStyle/>
          <a:p>
            <a:r>
              <a:rPr lang="zh-CN" altLang="en-US" sz="3600" b="1" dirty="0">
                <a:latin typeface="SimHei" panose="02010609060101010101" pitchFamily="49" charset="-122"/>
                <a:ea typeface="SimHei" panose="02010609060101010101" pitchFamily="49" charset="-122"/>
              </a:rPr>
              <a:t>代谢改造酿酒酵母高效合成天然产物</a:t>
            </a:r>
            <a:endParaRPr lang="en-CN" sz="3600" b="1" dirty="0">
              <a:latin typeface="SimHei" panose="02010609060101010101" pitchFamily="49" charset="-122"/>
              <a:ea typeface="SimHei" panose="02010609060101010101" pitchFamily="49" charset="-122"/>
            </a:endParaRPr>
          </a:p>
        </p:txBody>
      </p:sp>
      <p:sp>
        <p:nvSpPr>
          <p:cNvPr id="3" name="副标题 2">
            <a:extLst>
              <a:ext uri="{FF2B5EF4-FFF2-40B4-BE49-F238E27FC236}">
                <a16:creationId xmlns:a16="http://schemas.microsoft.com/office/drawing/2014/main" id="{DE4D296C-CE4F-4841-9675-416D19156490}"/>
              </a:ext>
            </a:extLst>
          </p:cNvPr>
          <p:cNvSpPr>
            <a:spLocks noGrp="1"/>
          </p:cNvSpPr>
          <p:nvPr>
            <p:ph type="subTitle" idx="1"/>
          </p:nvPr>
        </p:nvSpPr>
        <p:spPr>
          <a:xfrm>
            <a:off x="2978404" y="1771664"/>
            <a:ext cx="9052561" cy="4599154"/>
          </a:xfrm>
        </p:spPr>
        <p:txBody>
          <a:bodyPr>
            <a:noAutofit/>
          </a:bodyPr>
          <a:lstStyle/>
          <a:p>
            <a:pPr algn="just">
              <a:lnSpc>
                <a:spcPct val="100000"/>
              </a:lnSpc>
              <a:spcBef>
                <a:spcPts val="0"/>
              </a:spcBef>
            </a:pPr>
            <a:r>
              <a:rPr lang="zh-CN" altLang="en-US" sz="1300" b="1" dirty="0">
                <a:latin typeface="SimHei" panose="02010609060101010101" pitchFamily="49" charset="-122"/>
                <a:ea typeface="SimHei" panose="02010609060101010101" pitchFamily="49" charset="-122"/>
                <a:cs typeface="Arial" panose="020B0604020202020204" pitchFamily="34" charset="0"/>
              </a:rPr>
              <a:t>报告摘要：</a:t>
            </a:r>
            <a:endParaRPr lang="en-US" altLang="zh-CN" sz="1300" b="1" dirty="0">
              <a:latin typeface="SimHei" panose="02010609060101010101" pitchFamily="49" charset="-122"/>
              <a:ea typeface="SimHei" panose="02010609060101010101" pitchFamily="49" charset="-122"/>
              <a:cs typeface="Arial" panose="020B0604020202020204" pitchFamily="34" charset="0"/>
            </a:endParaRPr>
          </a:p>
          <a:p>
            <a:pPr indent="274320" algn="just">
              <a:lnSpc>
                <a:spcPct val="100000"/>
              </a:lnSpc>
              <a:spcBef>
                <a:spcPts val="0"/>
              </a:spcBef>
            </a:pPr>
            <a:r>
              <a:rPr lang="zh-CN" altLang="en-US" sz="1300" dirty="0">
                <a:latin typeface="SimHei" panose="02010609060101010101" pitchFamily="49" charset="-122"/>
                <a:ea typeface="SimHei" panose="02010609060101010101" pitchFamily="49" charset="-122"/>
                <a:cs typeface="Arial" panose="020B0604020202020204" pitchFamily="34" charset="0"/>
              </a:rPr>
              <a:t> 目前大多数化学品的生物合成过程仍然存在着合成效率低、细胞代谢压力大等问题，极大地阻碍了微生物制造在更大范围上的应用。如何获得畅通高效的生物合成途径并兼顾细胞生长和产物合成是生物合成领域的共性难题。为此，我们结合代谢工程和蛋白质工程手段，通过对生物合成限速酶的分子改造以及生物合成途径的平衡调控，有效提高了酿酒酵母工程菌株中多种天然产物的合成效率，实现了异戊二烯、类胡萝卜素和维生素</a:t>
            </a:r>
            <a:r>
              <a:rPr lang="en-US" altLang="zh-CN" sz="1300" dirty="0">
                <a:latin typeface="SimHei" panose="02010609060101010101" pitchFamily="49" charset="-122"/>
                <a:ea typeface="SimHei" panose="02010609060101010101" pitchFamily="49" charset="-122"/>
                <a:cs typeface="Arial" panose="020B0604020202020204" pitchFamily="34" charset="0"/>
              </a:rPr>
              <a:t>E</a:t>
            </a:r>
            <a:r>
              <a:rPr lang="zh-CN" altLang="en-US" sz="1300" dirty="0">
                <a:latin typeface="SimHei" panose="02010609060101010101" pitchFamily="49" charset="-122"/>
                <a:ea typeface="SimHei" panose="02010609060101010101" pitchFamily="49" charset="-122"/>
                <a:cs typeface="Arial" panose="020B0604020202020204" pitchFamily="34" charset="0"/>
              </a:rPr>
              <a:t>等的高效生物合成。  	</a:t>
            </a:r>
            <a:endParaRPr lang="en-US" altLang="zh-CN" sz="1300" dirty="0">
              <a:latin typeface="SimHei" panose="02010609060101010101" pitchFamily="49" charset="-122"/>
              <a:ea typeface="SimHei" panose="02010609060101010101" pitchFamily="49" charset="-122"/>
              <a:cs typeface="Arial" panose="020B0604020202020204" pitchFamily="34" charset="0"/>
            </a:endParaRPr>
          </a:p>
          <a:p>
            <a:pPr indent="274320" algn="just">
              <a:lnSpc>
                <a:spcPct val="100000"/>
              </a:lnSpc>
              <a:spcBef>
                <a:spcPts val="0"/>
              </a:spcBef>
            </a:pPr>
            <a:endParaRPr lang="en-US" altLang="zh-CN" sz="1200" dirty="0">
              <a:latin typeface="SimHei" panose="02010609060101010101" pitchFamily="49" charset="-122"/>
              <a:ea typeface="SimHei" panose="02010609060101010101" pitchFamily="49" charset="-122"/>
              <a:cs typeface="Arial" panose="020B0604020202020204" pitchFamily="34" charset="0"/>
            </a:endParaRPr>
          </a:p>
          <a:p>
            <a:pPr algn="just">
              <a:lnSpc>
                <a:spcPct val="100000"/>
              </a:lnSpc>
              <a:spcBef>
                <a:spcPts val="0"/>
              </a:spcBef>
            </a:pPr>
            <a:r>
              <a:rPr lang="zh-CN" altLang="en-US" sz="1200" b="1" dirty="0">
                <a:latin typeface="SimHei" panose="02010609060101010101" pitchFamily="49" charset="-122"/>
                <a:ea typeface="SimHei" panose="02010609060101010101" pitchFamily="49" charset="-122"/>
                <a:cs typeface="Arial" panose="020B0604020202020204" pitchFamily="34" charset="0"/>
              </a:rPr>
              <a:t>报告人简介：</a:t>
            </a:r>
            <a:endParaRPr lang="en-US" altLang="zh-CN" sz="1200" b="1" dirty="0">
              <a:latin typeface="SimHei" panose="02010609060101010101" pitchFamily="49" charset="-122"/>
              <a:ea typeface="SimHei" panose="02010609060101010101" pitchFamily="49" charset="-122"/>
              <a:cs typeface="Arial" panose="020B0604020202020204" pitchFamily="34" charset="0"/>
            </a:endParaRPr>
          </a:p>
          <a:p>
            <a:pPr algn="just">
              <a:lnSpc>
                <a:spcPct val="100000"/>
              </a:lnSpc>
              <a:spcBef>
                <a:spcPts val="0"/>
              </a:spcBef>
              <a:spcAft>
                <a:spcPts val="200"/>
              </a:spcAft>
            </a:pPr>
            <a:r>
              <a:rPr lang="zh-CN" altLang="en-US" sz="1300" kern="100" dirty="0">
                <a:latin typeface="SimHei" panose="02010609060101010101" pitchFamily="49" charset="-122"/>
                <a:ea typeface="SimHei" panose="02010609060101010101" pitchFamily="49" charset="-122"/>
                <a:cs typeface="Arial" panose="020B0604020202020204" pitchFamily="34" charset="0"/>
              </a:rPr>
              <a:t>于洪巍，浙江大学化学工程与生物工程学院教授、博士生导师。长期从事生物催化与转化研究，利用蛋白质工程和代谢工程手段，提高了多种化学品的生物合成效率。在包括</a:t>
            </a:r>
            <a:r>
              <a:rPr lang="en-US" altLang="zh-CN" sz="1300" kern="100" dirty="0">
                <a:latin typeface="SimHei" panose="02010609060101010101" pitchFamily="49" charset="-122"/>
                <a:ea typeface="SimHei" panose="02010609060101010101" pitchFamily="49" charset="-122"/>
                <a:cs typeface="Arial" panose="020B0604020202020204" pitchFamily="34" charset="0"/>
              </a:rPr>
              <a:t>Nature Communications</a:t>
            </a:r>
            <a:r>
              <a:rPr lang="zh-CN" altLang="en-US" sz="1300" kern="100" dirty="0">
                <a:latin typeface="SimHei" panose="02010609060101010101" pitchFamily="49" charset="-122"/>
                <a:ea typeface="SimHei" panose="02010609060101010101" pitchFamily="49" charset="-122"/>
                <a:cs typeface="Arial" panose="020B0604020202020204" pitchFamily="34" charset="0"/>
              </a:rPr>
              <a:t>、</a:t>
            </a:r>
            <a:r>
              <a:rPr lang="en-US" altLang="zh-CN" sz="1300" kern="100" dirty="0">
                <a:latin typeface="SimHei" panose="02010609060101010101" pitchFamily="49" charset="-122"/>
                <a:ea typeface="SimHei" panose="02010609060101010101" pitchFamily="49" charset="-122"/>
                <a:cs typeface="Arial" panose="020B0604020202020204" pitchFamily="34" charset="0"/>
              </a:rPr>
              <a:t>Metabolic Engineering</a:t>
            </a:r>
            <a:r>
              <a:rPr lang="zh-CN" altLang="en-US" sz="1300" kern="100" dirty="0">
                <a:latin typeface="SimHei" panose="02010609060101010101" pitchFamily="49" charset="-122"/>
                <a:ea typeface="SimHei" panose="02010609060101010101" pitchFamily="49" charset="-122"/>
                <a:cs typeface="Arial" panose="020B0604020202020204" pitchFamily="34" charset="0"/>
              </a:rPr>
              <a:t>、</a:t>
            </a:r>
            <a:r>
              <a:rPr lang="en-US" altLang="zh-CN" sz="1300" kern="100" dirty="0">
                <a:latin typeface="SimHei" panose="02010609060101010101" pitchFamily="49" charset="-122"/>
                <a:ea typeface="SimHei" panose="02010609060101010101" pitchFamily="49" charset="-122"/>
                <a:cs typeface="Arial" panose="020B0604020202020204" pitchFamily="34" charset="0"/>
              </a:rPr>
              <a:t>Biotechnology and Bioengineering</a:t>
            </a:r>
            <a:r>
              <a:rPr lang="zh-CN" altLang="en-US" sz="1300" kern="100" dirty="0">
                <a:latin typeface="SimHei" panose="02010609060101010101" pitchFamily="49" charset="-122"/>
                <a:ea typeface="SimHei" panose="02010609060101010101" pitchFamily="49" charset="-122"/>
                <a:cs typeface="Arial" panose="020B0604020202020204" pitchFamily="34" charset="0"/>
              </a:rPr>
              <a:t>、</a:t>
            </a:r>
            <a:r>
              <a:rPr lang="en-US" altLang="zh-CN" sz="1300" kern="100" dirty="0">
                <a:latin typeface="SimHei" panose="02010609060101010101" pitchFamily="49" charset="-122"/>
                <a:ea typeface="SimHei" panose="02010609060101010101" pitchFamily="49" charset="-122"/>
                <a:cs typeface="Arial" panose="020B0604020202020204" pitchFamily="34" charset="0"/>
              </a:rPr>
              <a:t>Chemical Communications</a:t>
            </a:r>
            <a:r>
              <a:rPr lang="zh-CN" altLang="en-US" sz="1300" kern="100" dirty="0">
                <a:latin typeface="SimHei" panose="02010609060101010101" pitchFamily="49" charset="-122"/>
                <a:ea typeface="SimHei" panose="02010609060101010101" pitchFamily="49" charset="-122"/>
                <a:cs typeface="Arial" panose="020B0604020202020204" pitchFamily="34" charset="0"/>
              </a:rPr>
              <a:t>、</a:t>
            </a:r>
            <a:r>
              <a:rPr lang="en-US" altLang="zh-CN" sz="1300" kern="100" dirty="0">
                <a:latin typeface="SimHei" panose="02010609060101010101" pitchFamily="49" charset="-122"/>
                <a:ea typeface="SimHei" panose="02010609060101010101" pitchFamily="49" charset="-122"/>
                <a:cs typeface="Arial" panose="020B0604020202020204" pitchFamily="34" charset="0"/>
              </a:rPr>
              <a:t>ACS Catalysis</a:t>
            </a:r>
            <a:r>
              <a:rPr lang="zh-CN" altLang="en-US" sz="1300" kern="100" dirty="0">
                <a:latin typeface="SimHei" panose="02010609060101010101" pitchFamily="49" charset="-122"/>
                <a:ea typeface="SimHei" panose="02010609060101010101" pitchFamily="49" charset="-122"/>
                <a:cs typeface="Arial" panose="020B0604020202020204" pitchFamily="34" charset="0"/>
              </a:rPr>
              <a:t>、</a:t>
            </a:r>
            <a:r>
              <a:rPr lang="en-US" altLang="zh-CN" sz="1300" kern="100" dirty="0">
                <a:latin typeface="SimHei" panose="02010609060101010101" pitchFamily="49" charset="-122"/>
                <a:ea typeface="SimHei" panose="02010609060101010101" pitchFamily="49" charset="-122"/>
                <a:cs typeface="Arial" panose="020B0604020202020204" pitchFamily="34" charset="0"/>
              </a:rPr>
              <a:t>ACS Synthetic Biology</a:t>
            </a:r>
            <a:r>
              <a:rPr lang="zh-CN" altLang="en-US" sz="1300" kern="100" dirty="0">
                <a:latin typeface="SimHei" panose="02010609060101010101" pitchFamily="49" charset="-122"/>
                <a:ea typeface="SimHei" panose="02010609060101010101" pitchFamily="49" charset="-122"/>
                <a:cs typeface="Arial" panose="020B0604020202020204" pitchFamily="34" charset="0"/>
              </a:rPr>
              <a:t>等高影响力期刊上以通讯作者身份发表</a:t>
            </a:r>
            <a:r>
              <a:rPr lang="en-US" altLang="zh-CN" sz="1200" dirty="0">
                <a:latin typeface="SimHei" panose="02010609060101010101" pitchFamily="49" charset="-122"/>
                <a:ea typeface="SimHei" panose="02010609060101010101" pitchFamily="49" charset="-122"/>
                <a:cs typeface="Arial" panose="020B0604020202020204" pitchFamily="34" charset="0"/>
              </a:rPr>
              <a:t>SCI </a:t>
            </a:r>
            <a:r>
              <a:rPr lang="zh-CN" altLang="en-US" sz="1200" dirty="0">
                <a:latin typeface="SimHei" panose="02010609060101010101" pitchFamily="49" charset="-122"/>
                <a:ea typeface="SimHei" panose="02010609060101010101" pitchFamily="49" charset="-122"/>
                <a:cs typeface="Arial" panose="020B0604020202020204" pitchFamily="34" charset="0"/>
              </a:rPr>
              <a:t>文章</a:t>
            </a:r>
            <a:r>
              <a:rPr lang="en-US" altLang="zh-CN" sz="1200" dirty="0">
                <a:latin typeface="SimHei" panose="02010609060101010101" pitchFamily="49" charset="-122"/>
                <a:ea typeface="SimHei" panose="02010609060101010101" pitchFamily="49" charset="-122"/>
                <a:cs typeface="Arial" panose="020B0604020202020204" pitchFamily="34" charset="0"/>
              </a:rPr>
              <a:t>80</a:t>
            </a:r>
            <a:r>
              <a:rPr lang="zh-CN" altLang="en-US" sz="1200" dirty="0">
                <a:latin typeface="SimHei" panose="02010609060101010101" pitchFamily="49" charset="-122"/>
                <a:ea typeface="SimHei" panose="02010609060101010101" pitchFamily="49" charset="-122"/>
                <a:cs typeface="Arial" panose="020B0604020202020204" pitchFamily="34" charset="0"/>
              </a:rPr>
              <a:t>余篇。以第一完成人获得中国发明专利授权</a:t>
            </a:r>
            <a:r>
              <a:rPr lang="en-US" altLang="zh-CN" sz="1200" dirty="0">
                <a:latin typeface="SimHei" panose="02010609060101010101" pitchFamily="49" charset="-122"/>
                <a:ea typeface="SimHei" panose="02010609060101010101" pitchFamily="49" charset="-122"/>
                <a:cs typeface="Arial" panose="020B0604020202020204" pitchFamily="34" charset="0"/>
              </a:rPr>
              <a:t>21</a:t>
            </a:r>
            <a:r>
              <a:rPr lang="zh-CN" altLang="en-US" sz="1200" dirty="0">
                <a:latin typeface="SimHei" panose="02010609060101010101" pitchFamily="49" charset="-122"/>
                <a:ea typeface="SimHei" panose="02010609060101010101" pitchFamily="49" charset="-122"/>
                <a:cs typeface="Arial" panose="020B0604020202020204" pitchFamily="34" charset="0"/>
              </a:rPr>
              <a:t>项。工业化成果连续荣获浙江省药学会科技进步一等奖和中国石油和化学工业联合会技术发明二等奖。</a:t>
            </a:r>
            <a:endParaRPr lang="en-US" altLang="zh-CN" sz="1200" dirty="0">
              <a:latin typeface="SimHei" panose="02010609060101010101" pitchFamily="49" charset="-122"/>
              <a:ea typeface="SimHei" panose="02010609060101010101" pitchFamily="49" charset="-122"/>
              <a:cs typeface="Arial" panose="020B0604020202020204" pitchFamily="34" charset="0"/>
            </a:endParaRPr>
          </a:p>
          <a:p>
            <a:pPr algn="just">
              <a:lnSpc>
                <a:spcPct val="100000"/>
              </a:lnSpc>
              <a:spcBef>
                <a:spcPts val="0"/>
              </a:spcBef>
            </a:pPr>
            <a:r>
              <a:rPr lang="zh-CN" altLang="en-US" sz="1200" b="1" dirty="0">
                <a:latin typeface="SimHei" panose="02010609060101010101" pitchFamily="49" charset="-122"/>
                <a:ea typeface="SimHei" panose="02010609060101010101" pitchFamily="49" charset="-122"/>
                <a:cs typeface="Arial" panose="020B0604020202020204" pitchFamily="34" charset="0"/>
              </a:rPr>
              <a:t>教育经历：</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1999/1-2002/1</a:t>
            </a:r>
            <a:r>
              <a:rPr lang="zh-CN" altLang="en-US" sz="1200" dirty="0">
                <a:latin typeface="SimHei" panose="02010609060101010101" pitchFamily="49" charset="-122"/>
                <a:ea typeface="SimHei" panose="02010609060101010101" pitchFamily="49" charset="-122"/>
                <a:cs typeface="Arial" panose="020B0604020202020204" pitchFamily="34" charset="0"/>
              </a:rPr>
              <a:t>，新加坡国立大学，化学与生物分子工程系，博士；</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1995/9-1998/7</a:t>
            </a:r>
            <a:r>
              <a:rPr lang="zh-CN" altLang="en-US" sz="1200" dirty="0">
                <a:latin typeface="SimHei" panose="02010609060101010101" pitchFamily="49" charset="-122"/>
                <a:ea typeface="SimHei" panose="02010609060101010101" pitchFamily="49" charset="-122"/>
                <a:cs typeface="Arial" panose="020B0604020202020204" pitchFamily="34" charset="0"/>
              </a:rPr>
              <a:t>，清华大学，核能技术研究所，工程硕士；</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1990/9-1995/7</a:t>
            </a:r>
            <a:r>
              <a:rPr lang="zh-CN" altLang="en-US" sz="1200" dirty="0">
                <a:latin typeface="SimHei" panose="02010609060101010101" pitchFamily="49" charset="-122"/>
                <a:ea typeface="SimHei" panose="02010609060101010101" pitchFamily="49" charset="-122"/>
                <a:cs typeface="Arial" panose="020B0604020202020204" pitchFamily="34" charset="0"/>
              </a:rPr>
              <a:t>，清华大学，化学工程系，工学学士。</a:t>
            </a:r>
          </a:p>
          <a:p>
            <a:pPr algn="just">
              <a:lnSpc>
                <a:spcPct val="100000"/>
              </a:lnSpc>
              <a:spcBef>
                <a:spcPts val="0"/>
              </a:spcBef>
            </a:pPr>
            <a:r>
              <a:rPr lang="zh-CN" altLang="en-US" sz="1200" b="1" dirty="0">
                <a:latin typeface="SimHei" panose="02010609060101010101" pitchFamily="49" charset="-122"/>
                <a:ea typeface="SimHei" panose="02010609060101010101" pitchFamily="49" charset="-122"/>
                <a:cs typeface="Arial" panose="020B0604020202020204" pitchFamily="34" charset="0"/>
              </a:rPr>
              <a:t>工作经历：</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2007/7—</a:t>
            </a:r>
            <a:r>
              <a:rPr lang="zh-CN" altLang="en-US" sz="1200" dirty="0">
                <a:latin typeface="SimHei" panose="02010609060101010101" pitchFamily="49" charset="-122"/>
                <a:ea typeface="SimHei" panose="02010609060101010101" pitchFamily="49" charset="-122"/>
                <a:cs typeface="Arial" panose="020B0604020202020204" pitchFamily="34" charset="0"/>
              </a:rPr>
              <a:t>，浙江大学，化学工程与生物工程学系，教授；</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2005/2-2007/6</a:t>
            </a:r>
            <a:r>
              <a:rPr lang="zh-CN" altLang="en-US" sz="1200" dirty="0">
                <a:latin typeface="SimHei" panose="02010609060101010101" pitchFamily="49" charset="-122"/>
                <a:ea typeface="SimHei" panose="02010609060101010101" pitchFamily="49" charset="-122"/>
                <a:cs typeface="Arial" panose="020B0604020202020204" pitchFamily="34" charset="0"/>
              </a:rPr>
              <a:t>，新加坡南洋理工大学，化学与生物分子工程系，博士后研究员；</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2005/9-2006/3</a:t>
            </a:r>
            <a:r>
              <a:rPr lang="zh-CN" altLang="en-US" sz="1200" dirty="0">
                <a:latin typeface="SimHei" panose="02010609060101010101" pitchFamily="49" charset="-122"/>
                <a:ea typeface="SimHei" panose="02010609060101010101" pitchFamily="49" charset="-122"/>
                <a:cs typeface="Arial" panose="020B0604020202020204" pitchFamily="34" charset="0"/>
              </a:rPr>
              <a:t>，美国加州理工学院，化学与化学工程系，访问学者；</a:t>
            </a:r>
          </a:p>
          <a:p>
            <a:pPr algn="just">
              <a:lnSpc>
                <a:spcPct val="100000"/>
              </a:lnSpc>
              <a:spcBef>
                <a:spcPts val="0"/>
              </a:spcBef>
            </a:pPr>
            <a:r>
              <a:rPr lang="zh-CN" altLang="en-US" sz="1200" dirty="0">
                <a:latin typeface="SimHei" panose="02010609060101010101" pitchFamily="49" charset="-122"/>
                <a:ea typeface="SimHei" panose="02010609060101010101" pitchFamily="49" charset="-122"/>
                <a:cs typeface="Arial" panose="020B0604020202020204" pitchFamily="34" charset="0"/>
              </a:rPr>
              <a:t>    </a:t>
            </a:r>
            <a:r>
              <a:rPr lang="en-US" altLang="zh-CN" sz="1200" dirty="0">
                <a:latin typeface="SimHei" panose="02010609060101010101" pitchFamily="49" charset="-122"/>
                <a:ea typeface="SimHei" panose="02010609060101010101" pitchFamily="49" charset="-122"/>
                <a:cs typeface="Arial" panose="020B0604020202020204" pitchFamily="34" charset="0"/>
              </a:rPr>
              <a:t>2002/2-2005/1</a:t>
            </a:r>
            <a:r>
              <a:rPr lang="zh-CN" altLang="en-US" sz="1200" dirty="0">
                <a:latin typeface="SimHei" panose="02010609060101010101" pitchFamily="49" charset="-122"/>
                <a:ea typeface="SimHei" panose="02010609060101010101" pitchFamily="49" charset="-122"/>
                <a:cs typeface="Arial" panose="020B0604020202020204" pitchFamily="34" charset="0"/>
              </a:rPr>
              <a:t>，新加坡国立大学，化学及过程工程中心，博士后研究员。</a:t>
            </a:r>
          </a:p>
          <a:p>
            <a:pPr algn="just">
              <a:lnSpc>
                <a:spcPct val="100000"/>
              </a:lnSpc>
              <a:spcBef>
                <a:spcPts val="0"/>
              </a:spcBef>
            </a:pPr>
            <a:endParaRPr lang="zh-CN" altLang="en-US" sz="1200" dirty="0">
              <a:latin typeface="SimHei" panose="02010609060101010101" pitchFamily="49" charset="-122"/>
              <a:ea typeface="SimHei" panose="02010609060101010101" pitchFamily="49" charset="-122"/>
              <a:cs typeface="Arial" panose="020B0604020202020204" pitchFamily="34" charset="0"/>
            </a:endParaRPr>
          </a:p>
          <a:p>
            <a:pPr indent="273600" algn="just">
              <a:lnSpc>
                <a:spcPct val="100000"/>
              </a:lnSpc>
              <a:spcBef>
                <a:spcPts val="0"/>
              </a:spcBef>
            </a:pPr>
            <a:endParaRPr lang="zh-CN" altLang="en-US" sz="1300" dirty="0">
              <a:latin typeface="SimHei" panose="02010609060101010101" pitchFamily="49" charset="-122"/>
              <a:ea typeface="SimHei" panose="02010609060101010101" pitchFamily="49" charset="-122"/>
              <a:cs typeface="Arial" panose="020B0604020202020204" pitchFamily="34" charset="0"/>
            </a:endParaRPr>
          </a:p>
        </p:txBody>
      </p:sp>
      <p:sp>
        <p:nvSpPr>
          <p:cNvPr id="5" name="标题 1">
            <a:extLst>
              <a:ext uri="{FF2B5EF4-FFF2-40B4-BE49-F238E27FC236}">
                <a16:creationId xmlns:a16="http://schemas.microsoft.com/office/drawing/2014/main" id="{7EAA3D85-A8B2-45C7-BA93-79AA82786718}"/>
              </a:ext>
            </a:extLst>
          </p:cNvPr>
          <p:cNvSpPr txBox="1">
            <a:spLocks/>
          </p:cNvSpPr>
          <p:nvPr/>
        </p:nvSpPr>
        <p:spPr>
          <a:xfrm>
            <a:off x="161035" y="5435701"/>
            <a:ext cx="2817369" cy="10101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zh-CN" altLang="en-US" sz="1800" dirty="0">
                <a:latin typeface="SimHei" panose="02010609060101010101" pitchFamily="49" charset="-122"/>
                <a:ea typeface="SimHei" panose="02010609060101010101" pitchFamily="49" charset="-122"/>
                <a:cs typeface="Times New Roman" panose="02020603050405020304" pitchFamily="18" charset="0"/>
              </a:rPr>
              <a:t>报告人：</a:t>
            </a:r>
            <a:endParaRPr lang="en-US" altLang="zh-CN" sz="1800" dirty="0">
              <a:latin typeface="SimHei" panose="02010609060101010101" pitchFamily="49" charset="-122"/>
              <a:ea typeface="SimHei" panose="02010609060101010101" pitchFamily="49" charset="-122"/>
              <a:cs typeface="Times New Roman" panose="02020603050405020304" pitchFamily="18" charset="0"/>
            </a:endParaRPr>
          </a:p>
          <a:p>
            <a:pPr>
              <a:lnSpc>
                <a:spcPct val="120000"/>
              </a:lnSpc>
            </a:pPr>
            <a:r>
              <a:rPr lang="zh-CN" altLang="en-US" sz="1800" dirty="0">
                <a:latin typeface="SimHei" panose="02010609060101010101" pitchFamily="49" charset="-122"/>
                <a:ea typeface="SimHei" panose="02010609060101010101" pitchFamily="49" charset="-122"/>
                <a:cs typeface="Times New Roman" panose="02020603050405020304" pitchFamily="18" charset="0"/>
              </a:rPr>
              <a:t>于洪巍 教授</a:t>
            </a:r>
            <a:r>
              <a:rPr lang="en-US" altLang="zh-CN" sz="1800" dirty="0">
                <a:latin typeface="SimHei" panose="02010609060101010101" pitchFamily="49" charset="-122"/>
                <a:ea typeface="SimHei" panose="02010609060101010101" pitchFamily="49" charset="-122"/>
                <a:cs typeface="Times New Roman" panose="02020603050405020304" pitchFamily="18" charset="0"/>
              </a:rPr>
              <a:t>, </a:t>
            </a:r>
          </a:p>
          <a:p>
            <a:pPr>
              <a:lnSpc>
                <a:spcPct val="120000"/>
              </a:lnSpc>
            </a:pPr>
            <a:r>
              <a:rPr lang="zh-CN" altLang="en-US" sz="1800" dirty="0">
                <a:latin typeface="SimHei" panose="02010609060101010101" pitchFamily="49" charset="-122"/>
                <a:ea typeface="SimHei" panose="02010609060101010101" pitchFamily="49" charset="-122"/>
                <a:cs typeface="Times New Roman" panose="02020603050405020304" pitchFamily="18" charset="0"/>
              </a:rPr>
              <a:t>浙江大学</a:t>
            </a:r>
          </a:p>
        </p:txBody>
      </p:sp>
      <p:sp>
        <p:nvSpPr>
          <p:cNvPr id="6" name="标题 1">
            <a:extLst>
              <a:ext uri="{FF2B5EF4-FFF2-40B4-BE49-F238E27FC236}">
                <a16:creationId xmlns:a16="http://schemas.microsoft.com/office/drawing/2014/main" id="{3247B192-BC57-4630-8128-657DD118D977}"/>
              </a:ext>
            </a:extLst>
          </p:cNvPr>
          <p:cNvSpPr txBox="1">
            <a:spLocks/>
          </p:cNvSpPr>
          <p:nvPr/>
        </p:nvSpPr>
        <p:spPr>
          <a:xfrm>
            <a:off x="7604568" y="5945947"/>
            <a:ext cx="4587432" cy="8497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zh-CN" altLang="en-US" sz="1600" dirty="0">
                <a:latin typeface="SimHei" panose="02010609060101010101" pitchFamily="49" charset="-122"/>
                <a:ea typeface="SimHei" panose="02010609060101010101" pitchFamily="49" charset="-122"/>
                <a:cs typeface="Times New Roman" panose="02020603050405020304" pitchFamily="18" charset="0"/>
              </a:rPr>
              <a:t>报告时间：</a:t>
            </a:r>
            <a:r>
              <a:rPr lang="en-US" altLang="zh-CN" sz="1600" dirty="0">
                <a:latin typeface="SimHei" panose="02010609060101010101" pitchFamily="49" charset="-122"/>
                <a:ea typeface="SimHei" panose="02010609060101010101" pitchFamily="49" charset="-122"/>
                <a:cs typeface="Times New Roman" panose="02020603050405020304" pitchFamily="18" charset="0"/>
              </a:rPr>
              <a:t>2021</a:t>
            </a:r>
            <a:r>
              <a:rPr lang="zh-CN" altLang="en-US" sz="1600" dirty="0">
                <a:latin typeface="SimHei" panose="02010609060101010101" pitchFamily="49" charset="-122"/>
                <a:ea typeface="SimHei" panose="02010609060101010101" pitchFamily="49" charset="-122"/>
                <a:cs typeface="Times New Roman" panose="02020603050405020304" pitchFamily="18" charset="0"/>
              </a:rPr>
              <a:t>年</a:t>
            </a:r>
            <a:r>
              <a:rPr lang="en-US" altLang="zh-CN" sz="1600" dirty="0">
                <a:latin typeface="SimHei" panose="02010609060101010101" pitchFamily="49" charset="-122"/>
                <a:ea typeface="SimHei" panose="02010609060101010101" pitchFamily="49" charset="-122"/>
                <a:cs typeface="Times New Roman" panose="02020603050405020304" pitchFamily="18" charset="0"/>
              </a:rPr>
              <a:t>4</a:t>
            </a:r>
            <a:r>
              <a:rPr lang="zh-CN" altLang="en-US" sz="1600" dirty="0">
                <a:latin typeface="SimHei" panose="02010609060101010101" pitchFamily="49" charset="-122"/>
                <a:ea typeface="SimHei" panose="02010609060101010101" pitchFamily="49" charset="-122"/>
                <a:cs typeface="Times New Roman" panose="02020603050405020304" pitchFamily="18" charset="0"/>
              </a:rPr>
              <a:t>月</a:t>
            </a:r>
            <a:r>
              <a:rPr lang="en-US" altLang="zh-CN" sz="1600" dirty="0">
                <a:latin typeface="SimHei" panose="02010609060101010101" pitchFamily="49" charset="-122"/>
                <a:ea typeface="SimHei" panose="02010609060101010101" pitchFamily="49" charset="-122"/>
                <a:cs typeface="Times New Roman" panose="02020603050405020304" pitchFamily="18" charset="0"/>
              </a:rPr>
              <a:t>29</a:t>
            </a:r>
            <a:r>
              <a:rPr lang="zh-CN" altLang="en-US" sz="1600" dirty="0">
                <a:latin typeface="SimHei" panose="02010609060101010101" pitchFamily="49" charset="-122"/>
                <a:ea typeface="SimHei" panose="02010609060101010101" pitchFamily="49" charset="-122"/>
                <a:cs typeface="Times New Roman" panose="02020603050405020304" pitchFamily="18" charset="0"/>
              </a:rPr>
              <a:t>日上午</a:t>
            </a:r>
            <a:r>
              <a:rPr lang="en-US" altLang="zh-CN" sz="1600" dirty="0">
                <a:latin typeface="SimHei" panose="02010609060101010101" pitchFamily="49" charset="-122"/>
                <a:ea typeface="SimHei" panose="02010609060101010101" pitchFamily="49" charset="-122"/>
                <a:cs typeface="Times New Roman" panose="02020603050405020304" pitchFamily="18" charset="0"/>
              </a:rPr>
              <a:t>10:00-12:00</a:t>
            </a:r>
          </a:p>
          <a:p>
            <a:pPr algn="l">
              <a:lnSpc>
                <a:spcPct val="100000"/>
              </a:lnSpc>
            </a:pPr>
            <a:r>
              <a:rPr lang="zh-CN" altLang="en-US" sz="1600" dirty="0">
                <a:latin typeface="SimHei" panose="02010609060101010101" pitchFamily="49" charset="-122"/>
                <a:ea typeface="SimHei" panose="02010609060101010101" pitchFamily="49" charset="-122"/>
                <a:cs typeface="Times New Roman" panose="02020603050405020304" pitchFamily="18" charset="0"/>
              </a:rPr>
              <a:t>报告方式：线下</a:t>
            </a:r>
            <a:endParaRPr lang="en-US" altLang="zh-CN" sz="1600" dirty="0">
              <a:latin typeface="SimHei" panose="02010609060101010101" pitchFamily="49" charset="-122"/>
              <a:ea typeface="SimHei" panose="02010609060101010101" pitchFamily="49" charset="-122"/>
              <a:cs typeface="Times New Roman" panose="02020603050405020304" pitchFamily="18" charset="0"/>
            </a:endParaRPr>
          </a:p>
          <a:p>
            <a:pPr algn="l">
              <a:lnSpc>
                <a:spcPct val="100000"/>
              </a:lnSpc>
            </a:pPr>
            <a:r>
              <a:rPr lang="zh-CN" altLang="en-US" sz="1600" dirty="0">
                <a:latin typeface="SimHei" panose="02010609060101010101" pitchFamily="49" charset="-122"/>
                <a:ea typeface="SimHei" panose="02010609060101010101" pitchFamily="49" charset="-122"/>
                <a:cs typeface="Times New Roman" panose="02020603050405020304" pitchFamily="18" charset="0"/>
              </a:rPr>
              <a:t>报告地址：</a:t>
            </a:r>
            <a:r>
              <a:rPr lang="zh-CN" altLang="en-CN" sz="1600" dirty="0">
                <a:latin typeface="SimHei" panose="02010609060101010101" pitchFamily="49" charset="-122"/>
                <a:ea typeface="SimHei" panose="02010609060101010101" pitchFamily="49" charset="-122"/>
                <a:cs typeface="Times New Roman" panose="02020603050405020304" pitchFamily="18" charset="0"/>
              </a:rPr>
              <a:t>英士楼</a:t>
            </a:r>
            <a:r>
              <a:rPr lang="en-US" altLang="zh-CN" sz="1600" dirty="0">
                <a:latin typeface="SimHei" panose="02010609060101010101" pitchFamily="49" charset="-122"/>
                <a:ea typeface="SimHei" panose="02010609060101010101" pitchFamily="49" charset="-122"/>
                <a:cs typeface="Times New Roman" panose="02020603050405020304" pitchFamily="18" charset="0"/>
              </a:rPr>
              <a:t>201</a:t>
            </a:r>
            <a:endParaRPr lang="zh-CN" altLang="en-US" sz="1600" dirty="0">
              <a:latin typeface="SimHei" panose="02010609060101010101" pitchFamily="49" charset="-122"/>
              <a:ea typeface="SimHei" panose="02010609060101010101" pitchFamily="49" charset="-122"/>
              <a:cs typeface="Times New Roman" panose="02020603050405020304" pitchFamily="18" charset="0"/>
            </a:endParaRPr>
          </a:p>
        </p:txBody>
      </p:sp>
      <p:pic>
        <p:nvPicPr>
          <p:cNvPr id="7" name="图片 3">
            <a:extLst>
              <a:ext uri="{FF2B5EF4-FFF2-40B4-BE49-F238E27FC236}">
                <a16:creationId xmlns:a16="http://schemas.microsoft.com/office/drawing/2014/main" id="{816F1076-C8DF-9B47-B06E-0B9D68DDA21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60776" y="2302622"/>
            <a:ext cx="1914434" cy="2252755"/>
          </a:xfrm>
          <a:prstGeom prst="rect">
            <a:avLst/>
          </a:prstGeom>
          <a:noFill/>
          <a:ln>
            <a:noFill/>
          </a:ln>
        </p:spPr>
      </p:pic>
    </p:spTree>
    <p:extLst>
      <p:ext uri="{BB962C8B-B14F-4D97-AF65-F5344CB8AC3E}">
        <p14:creationId xmlns:p14="http://schemas.microsoft.com/office/powerpoint/2010/main" val="408492040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385</Words>
  <Application>Microsoft Macintosh PowerPoint</Application>
  <PresentationFormat>Widescreen</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等线</vt:lpstr>
      <vt:lpstr>等线 Light</vt:lpstr>
      <vt:lpstr>SimHei</vt:lpstr>
      <vt:lpstr>Arial</vt:lpstr>
      <vt:lpstr>Office 主题​​</vt:lpstr>
      <vt:lpstr>代谢改造酿酒酵母高效合成天然产物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of Machine Learning  in Systems Biology</dc:title>
  <dc:creator>Lyu Huanan</dc:creator>
  <cp:lastModifiedBy>张 十三</cp:lastModifiedBy>
  <cp:revision>41</cp:revision>
  <cp:lastPrinted>2021-04-22T05:28:14Z</cp:lastPrinted>
  <dcterms:created xsi:type="dcterms:W3CDTF">2020-09-21T05:16:04Z</dcterms:created>
  <dcterms:modified xsi:type="dcterms:W3CDTF">2021-04-22T05:29:56Z</dcterms:modified>
</cp:coreProperties>
</file>