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Lst>
  <p:sldSz cx="7559675" cy="10691813"/>
  <p:notesSz cx="6888163"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5" d="100"/>
          <a:sy n="65" d="100"/>
        </p:scale>
        <p:origin x="275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zh-CN" altLang="en-US"/>
              <a:t>单击此处编辑母版标题样式</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4086661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3398011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zh-CN" altLang="en-US"/>
              <a:t>单击此处编辑母版标题样式</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solidFill>
              </a:defRPr>
            </a:lvl1pPr>
            <a:lvl2pPr marL="377967" indent="0">
              <a:buNone/>
              <a:defRPr sz="1653">
                <a:solidFill>
                  <a:schemeClr val="tx1">
                    <a:tint val="75000"/>
                  </a:schemeClr>
                </a:solidFill>
              </a:defRPr>
            </a:lvl2pPr>
            <a:lvl3pPr marL="755934" indent="0">
              <a:buNone/>
              <a:defRPr sz="1488">
                <a:solidFill>
                  <a:schemeClr val="tx1">
                    <a:tint val="75000"/>
                  </a:schemeClr>
                </a:solidFill>
              </a:defRPr>
            </a:lvl3pPr>
            <a:lvl4pPr marL="1133902" indent="0">
              <a:buNone/>
              <a:defRPr sz="1323">
                <a:solidFill>
                  <a:schemeClr val="tx1">
                    <a:tint val="75000"/>
                  </a:schemeClr>
                </a:solidFill>
              </a:defRPr>
            </a:lvl4pPr>
            <a:lvl5pPr marL="1511869" indent="0">
              <a:buNone/>
              <a:defRPr sz="1323">
                <a:solidFill>
                  <a:schemeClr val="tx1">
                    <a:tint val="75000"/>
                  </a:schemeClr>
                </a:solidFill>
              </a:defRPr>
            </a:lvl5pPr>
            <a:lvl6pPr marL="1889836" indent="0">
              <a:buNone/>
              <a:defRPr sz="1323">
                <a:solidFill>
                  <a:schemeClr val="tx1">
                    <a:tint val="75000"/>
                  </a:schemeClr>
                </a:solidFill>
              </a:defRPr>
            </a:lvl6pPr>
            <a:lvl7pPr marL="2267803" indent="0">
              <a:buNone/>
              <a:defRPr sz="1323">
                <a:solidFill>
                  <a:schemeClr val="tx1">
                    <a:tint val="75000"/>
                  </a:schemeClr>
                </a:solidFill>
              </a:defRPr>
            </a:lvl7pPr>
            <a:lvl8pPr marL="2645771" indent="0">
              <a:buNone/>
              <a:defRPr sz="1323">
                <a:solidFill>
                  <a:schemeClr val="tx1">
                    <a:tint val="75000"/>
                  </a:schemeClr>
                </a:solidFill>
              </a:defRPr>
            </a:lvl8pPr>
            <a:lvl9pPr marL="3023738" indent="0">
              <a:buNone/>
              <a:defRPr sz="1323">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2251668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2172769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zh-CN" altLang="en-US"/>
              <a:t>编辑母版文本样式</a:t>
            </a:r>
          </a:p>
        </p:txBody>
      </p:sp>
      <p:sp>
        <p:nvSpPr>
          <p:cNvPr id="4" name="Content Placeholder 3"/>
          <p:cNvSpPr>
            <a:spLocks noGrp="1"/>
          </p:cNvSpPr>
          <p:nvPr>
            <p:ph sz="half" idx="2"/>
          </p:nvPr>
        </p:nvSpPr>
        <p:spPr>
          <a:xfrm>
            <a:off x="520713" y="3905482"/>
            <a:ext cx="3198096" cy="57443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zh-CN" altLang="en-US"/>
              <a:t>编辑母版文本样式</a:t>
            </a:r>
          </a:p>
        </p:txBody>
      </p:sp>
      <p:sp>
        <p:nvSpPr>
          <p:cNvPr id="6" name="Content Placeholder 5"/>
          <p:cNvSpPr>
            <a:spLocks noGrp="1"/>
          </p:cNvSpPr>
          <p:nvPr>
            <p:ph sz="quarter" idx="4"/>
          </p:nvPr>
        </p:nvSpPr>
        <p:spPr>
          <a:xfrm>
            <a:off x="3827086" y="3905482"/>
            <a:ext cx="3213847" cy="5744375"/>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27457107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1004106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t="14464"/>
          <a:stretch/>
        </p:blipFill>
        <p:spPr>
          <a:xfrm>
            <a:off x="519" y="1546412"/>
            <a:ext cx="7558636" cy="9145400"/>
          </a:xfrm>
          <a:prstGeom prst="rect">
            <a:avLst/>
          </a:prstGeom>
        </p:spPr>
      </p:pic>
      <p:pic>
        <p:nvPicPr>
          <p:cNvPr id="17" name="图片 16"/>
          <p:cNvPicPr>
            <a:picLocks noChangeAspect="1"/>
          </p:cNvPicPr>
          <p:nvPr userDrawn="1"/>
        </p:nvPicPr>
        <p:blipFill rotWithShape="1">
          <a:blip r:embed="rId2" cstate="print">
            <a:extLst>
              <a:ext uri="{28A0092B-C50C-407E-A947-70E740481C1C}">
                <a14:useLocalDpi xmlns:a14="http://schemas.microsoft.com/office/drawing/2010/main" val="0"/>
              </a:ext>
            </a:extLst>
          </a:blip>
          <a:srcRect t="14464" b="46296"/>
          <a:stretch/>
        </p:blipFill>
        <p:spPr>
          <a:xfrm>
            <a:off x="0" y="0"/>
            <a:ext cx="7558636" cy="4195482"/>
          </a:xfrm>
          <a:prstGeom prst="rect">
            <a:avLst/>
          </a:prstGeom>
        </p:spPr>
      </p:pic>
      <p:pic>
        <p:nvPicPr>
          <p:cNvPr id="2" name="图片 1"/>
          <p:cNvPicPr>
            <a:picLocks noChangeAspect="1"/>
          </p:cNvPicPr>
          <p:nvPr userDrawn="1"/>
        </p:nvPicPr>
        <p:blipFill rotWithShape="1">
          <a:blip r:embed="rId3" cstate="print">
            <a:extLst>
              <a:ext uri="{28A0092B-C50C-407E-A947-70E740481C1C}">
                <a14:useLocalDpi xmlns:a14="http://schemas.microsoft.com/office/drawing/2010/main" val="0"/>
              </a:ext>
            </a:extLst>
          </a:blip>
          <a:srcRect r="74346"/>
          <a:stretch/>
        </p:blipFill>
        <p:spPr>
          <a:xfrm>
            <a:off x="242048" y="155169"/>
            <a:ext cx="951486" cy="1001278"/>
          </a:xfrm>
          <a:prstGeom prst="rect">
            <a:avLst/>
          </a:prstGeom>
        </p:spPr>
      </p:pic>
      <p:sp>
        <p:nvSpPr>
          <p:cNvPr id="3" name="文本框 2"/>
          <p:cNvSpPr txBox="1"/>
          <p:nvPr userDrawn="1"/>
        </p:nvSpPr>
        <p:spPr>
          <a:xfrm>
            <a:off x="596247" y="202340"/>
            <a:ext cx="6366141" cy="954107"/>
          </a:xfrm>
          <a:prstGeom prst="rect">
            <a:avLst/>
          </a:prstGeom>
          <a:noFill/>
        </p:spPr>
        <p:txBody>
          <a:bodyPr wrap="square" rtlCol="0">
            <a:spAutoFit/>
          </a:bodyPr>
          <a:lstStyle/>
          <a:p>
            <a:pPr algn="ctr"/>
            <a:r>
              <a:rPr lang="zh-CN" altLang="en-US" sz="2800" b="1" dirty="0" smtClean="0">
                <a:solidFill>
                  <a:srgbClr val="00B050"/>
                </a:solidFill>
                <a:latin typeface="幼圆" panose="02010509060101010101" pitchFamily="49" charset="-122"/>
                <a:ea typeface="幼圆" panose="02010509060101010101" pitchFamily="49" charset="-122"/>
              </a:rPr>
              <a:t>清华大学化工</a:t>
            </a:r>
            <a:r>
              <a:rPr lang="zh-CN" altLang="en-US" sz="2800" b="1" dirty="0" smtClean="0">
                <a:solidFill>
                  <a:srgbClr val="00B050"/>
                </a:solidFill>
                <a:latin typeface="幼圆" panose="02010509060101010101" pitchFamily="49" charset="-122"/>
                <a:ea typeface="幼圆" panose="02010509060101010101" pitchFamily="49" charset="-122"/>
              </a:rPr>
              <a:t>系青年</a:t>
            </a:r>
            <a:r>
              <a:rPr lang="zh-CN" altLang="en-US" sz="2800" b="1" dirty="0" smtClean="0">
                <a:solidFill>
                  <a:srgbClr val="00B050"/>
                </a:solidFill>
                <a:latin typeface="幼圆" panose="02010509060101010101" pitchFamily="49" charset="-122"/>
                <a:ea typeface="幼圆" panose="02010509060101010101" pitchFamily="49" charset="-122"/>
              </a:rPr>
              <a:t>教师</a:t>
            </a:r>
            <a:r>
              <a:rPr lang="zh-CN" altLang="en-US" sz="2800" b="1" dirty="0" smtClean="0">
                <a:solidFill>
                  <a:srgbClr val="00B050"/>
                </a:solidFill>
                <a:latin typeface="幼圆" panose="02010509060101010101" pitchFamily="49" charset="-122"/>
                <a:ea typeface="幼圆" panose="02010509060101010101" pitchFamily="49" charset="-122"/>
              </a:rPr>
              <a:t>沙龙</a:t>
            </a:r>
            <a:endParaRPr lang="en-US" altLang="zh-CN" sz="2800" b="1" dirty="0" smtClean="0">
              <a:solidFill>
                <a:srgbClr val="00B050"/>
              </a:solidFill>
              <a:latin typeface="幼圆" panose="02010509060101010101" pitchFamily="49" charset="-122"/>
              <a:ea typeface="幼圆" panose="02010509060101010101" pitchFamily="49" charset="-122"/>
            </a:endParaRPr>
          </a:p>
          <a:p>
            <a:pPr algn="ctr"/>
            <a:r>
              <a:rPr lang="zh-CN" altLang="en-US" sz="2800" b="1" dirty="0" smtClean="0">
                <a:solidFill>
                  <a:srgbClr val="00B050"/>
                </a:solidFill>
                <a:latin typeface="幼圆" panose="02010509060101010101" pitchFamily="49" charset="-122"/>
                <a:ea typeface="幼圆" panose="02010509060101010101" pitchFamily="49" charset="-122"/>
              </a:rPr>
              <a:t>暨清华化工论坛</a:t>
            </a:r>
            <a:endParaRPr lang="zh-CN" altLang="en-US" sz="2800" b="1" dirty="0">
              <a:solidFill>
                <a:srgbClr val="00B050"/>
              </a:solidFill>
              <a:latin typeface="幼圆" panose="02010509060101010101" pitchFamily="49" charset="-122"/>
              <a:ea typeface="幼圆" panose="02010509060101010101" pitchFamily="49" charset="-122"/>
            </a:endParaRPr>
          </a:p>
        </p:txBody>
      </p:sp>
    </p:spTree>
    <p:extLst>
      <p:ext uri="{BB962C8B-B14F-4D97-AF65-F5344CB8AC3E}">
        <p14:creationId xmlns:p14="http://schemas.microsoft.com/office/powerpoint/2010/main" val="258358936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zh-CN" altLang="en-US"/>
              <a:t>编辑母版文本样式</a:t>
            </a:r>
          </a:p>
        </p:txBody>
      </p:sp>
      <p:sp>
        <p:nvSpPr>
          <p:cNvPr id="5" name="Date Placeholder 4"/>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1617086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zh-CN" altLang="en-US"/>
              <a:t>单击图标添加图片</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zh-CN" altLang="en-US"/>
              <a:t>编辑母版文本样式</a:t>
            </a:r>
          </a:p>
        </p:txBody>
      </p:sp>
      <p:sp>
        <p:nvSpPr>
          <p:cNvPr id="5" name="Date Placeholder 4"/>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610040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9748585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95556A8C-DF01-4118-8CDB-C9725E98B026}" type="datetimeFigureOut">
              <a:rPr lang="zh-CN" altLang="en-US" smtClean="0"/>
              <a:t>2021/5/27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557286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75000"/>
                  </a:schemeClr>
                </a:solidFill>
              </a:defRPr>
            </a:lvl1pPr>
          </a:lstStyle>
          <a:p>
            <a:fld id="{95556A8C-DF01-4118-8CDB-C9725E98B026}" type="datetimeFigureOut">
              <a:rPr lang="zh-CN" altLang="en-US" smtClean="0"/>
              <a:t>2021/5/27</a:t>
            </a:fld>
            <a:endParaRPr lang="zh-CN"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75000"/>
                  </a:schemeClr>
                </a:solidFill>
              </a:defRPr>
            </a:lvl1pPr>
          </a:lstStyle>
          <a:p>
            <a:fld id="{A3CC2C30-E582-4E91-BB39-22F93E2D4679}" type="slidenum">
              <a:rPr lang="zh-CN" altLang="en-US" smtClean="0"/>
              <a:t>‹#›</a:t>
            </a:fld>
            <a:endParaRPr lang="zh-CN" altLang="en-US"/>
          </a:p>
        </p:txBody>
      </p:sp>
    </p:spTree>
    <p:extLst>
      <p:ext uri="{BB962C8B-B14F-4D97-AF65-F5344CB8AC3E}">
        <p14:creationId xmlns:p14="http://schemas.microsoft.com/office/powerpoint/2010/main" val="3869584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785494" y="1403088"/>
            <a:ext cx="5461752" cy="1785104"/>
          </a:xfrm>
          <a:prstGeom prst="rect">
            <a:avLst/>
          </a:prstGeom>
          <a:noFill/>
        </p:spPr>
        <p:txBody>
          <a:bodyPr wrap="none" rtlCol="0">
            <a:spAutoFit/>
          </a:bodyPr>
          <a:lstStyle/>
          <a:p>
            <a:pPr>
              <a:spcBef>
                <a:spcPts val="600"/>
              </a:spcBef>
              <a:spcAft>
                <a:spcPts val="600"/>
              </a:spcAft>
            </a:pPr>
            <a:r>
              <a:rPr lang="zh-CN" altLang="en-US" sz="2000" b="1" dirty="0" smtClean="0">
                <a:solidFill>
                  <a:srgbClr val="7030A0"/>
                </a:solidFill>
                <a:latin typeface="微软雅黑" panose="020B0503020204020204" pitchFamily="34" charset="-122"/>
                <a:ea typeface="微软雅黑" panose="020B0503020204020204" pitchFamily="34" charset="-122"/>
              </a:rPr>
              <a:t>报告人</a:t>
            </a:r>
            <a:r>
              <a:rPr lang="zh-CN" altLang="en-US" sz="2000" b="1" dirty="0" smtClean="0">
                <a:solidFill>
                  <a:srgbClr val="7030A0"/>
                </a:solidFill>
                <a:latin typeface="微软雅黑" panose="020B0503020204020204" pitchFamily="34" charset="-122"/>
                <a:ea typeface="微软雅黑" panose="020B0503020204020204" pitchFamily="34" charset="-122"/>
              </a:rPr>
              <a:t>：</a:t>
            </a:r>
            <a:r>
              <a:rPr lang="zh-CN" altLang="en-US" sz="2000" b="1" dirty="0">
                <a:solidFill>
                  <a:srgbClr val="002060"/>
                </a:solidFill>
                <a:latin typeface="微软雅黑" panose="020B0503020204020204" pitchFamily="34" charset="-122"/>
                <a:ea typeface="微软雅黑" panose="020B0503020204020204" pitchFamily="34" charset="-122"/>
              </a:rPr>
              <a:t>成会明</a:t>
            </a:r>
            <a:r>
              <a:rPr lang="zh-CN" altLang="en-US" sz="2000" b="1" dirty="0" smtClean="0">
                <a:solidFill>
                  <a:srgbClr val="002060"/>
                </a:solidFill>
                <a:latin typeface="微软雅黑" panose="020B0503020204020204" pitchFamily="34" charset="-122"/>
                <a:ea typeface="微软雅黑" panose="020B0503020204020204" pitchFamily="34" charset="-122"/>
              </a:rPr>
              <a:t>院士</a:t>
            </a:r>
            <a:endParaRPr lang="en-US" altLang="zh-CN" sz="2000" b="1" dirty="0" smtClean="0">
              <a:solidFill>
                <a:srgbClr val="002060"/>
              </a:solidFill>
              <a:latin typeface="微软雅黑" panose="020B0503020204020204" pitchFamily="34" charset="-122"/>
              <a:ea typeface="微软雅黑" panose="020B0503020204020204" pitchFamily="34" charset="-122"/>
            </a:endParaRPr>
          </a:p>
          <a:p>
            <a:pPr>
              <a:spcBef>
                <a:spcPts val="600"/>
              </a:spcBef>
              <a:spcAft>
                <a:spcPts val="600"/>
              </a:spcAft>
            </a:pPr>
            <a:r>
              <a:rPr lang="zh-CN" altLang="en-US" sz="2000" b="1" dirty="0" smtClean="0">
                <a:solidFill>
                  <a:srgbClr val="7030A0"/>
                </a:solidFill>
                <a:latin typeface="微软雅黑" panose="020B0503020204020204" pitchFamily="34" charset="-122"/>
                <a:ea typeface="微软雅黑" panose="020B0503020204020204" pitchFamily="34" charset="-122"/>
              </a:rPr>
              <a:t>题  目 </a:t>
            </a:r>
            <a:r>
              <a:rPr lang="zh-CN" altLang="en-US" sz="2000" b="1" dirty="0" smtClean="0">
                <a:solidFill>
                  <a:srgbClr val="7030A0"/>
                </a:solidFill>
                <a:latin typeface="微软雅黑" panose="020B0503020204020204" pitchFamily="34" charset="-122"/>
                <a:ea typeface="微软雅黑" panose="020B0503020204020204" pitchFamily="34" charset="-122"/>
              </a:rPr>
              <a:t>：</a:t>
            </a:r>
            <a:r>
              <a:rPr lang="zh-CN" altLang="en-US" sz="2000" b="1" dirty="0" smtClean="0">
                <a:solidFill>
                  <a:srgbClr val="002060"/>
                </a:solidFill>
                <a:latin typeface="微软雅黑" panose="020B0503020204020204" pitchFamily="34" charset="-122"/>
                <a:ea typeface="微软雅黑" panose="020B0503020204020204" pitchFamily="34" charset="-122"/>
              </a:rPr>
              <a:t>科学研究与人才培养</a:t>
            </a:r>
            <a:endParaRPr lang="en-US" altLang="zh-CN" sz="2000" b="1" dirty="0" smtClean="0">
              <a:solidFill>
                <a:srgbClr val="002060"/>
              </a:solidFill>
              <a:latin typeface="微软雅黑" panose="020B0503020204020204" pitchFamily="34" charset="-122"/>
              <a:ea typeface="微软雅黑" panose="020B0503020204020204" pitchFamily="34" charset="-122"/>
            </a:endParaRPr>
          </a:p>
          <a:p>
            <a:pPr>
              <a:spcBef>
                <a:spcPts val="600"/>
              </a:spcBef>
              <a:spcAft>
                <a:spcPts val="600"/>
              </a:spcAft>
            </a:pPr>
            <a:r>
              <a:rPr lang="zh-CN" altLang="en-US" sz="2000" b="1" dirty="0" smtClean="0">
                <a:solidFill>
                  <a:srgbClr val="7030A0"/>
                </a:solidFill>
                <a:latin typeface="微软雅黑" panose="020B0503020204020204" pitchFamily="34" charset="-122"/>
                <a:ea typeface="微软雅黑" panose="020B0503020204020204" pitchFamily="34" charset="-122"/>
              </a:rPr>
              <a:t>时  间 ：</a:t>
            </a:r>
            <a:r>
              <a:rPr lang="en-US" altLang="zh-CN" sz="2000" b="1" dirty="0" smtClean="0">
                <a:solidFill>
                  <a:srgbClr val="002060"/>
                </a:solidFill>
                <a:latin typeface="微软雅黑" panose="020B0503020204020204" pitchFamily="34" charset="-122"/>
                <a:ea typeface="微软雅黑" panose="020B0503020204020204" pitchFamily="34" charset="-122"/>
              </a:rPr>
              <a:t>2021</a:t>
            </a:r>
            <a:r>
              <a:rPr lang="zh-CN" altLang="en-US" sz="2000" b="1" dirty="0" smtClean="0">
                <a:solidFill>
                  <a:srgbClr val="002060"/>
                </a:solidFill>
                <a:latin typeface="微软雅黑" panose="020B0503020204020204" pitchFamily="34" charset="-122"/>
                <a:ea typeface="微软雅黑" panose="020B0503020204020204" pitchFamily="34" charset="-122"/>
              </a:rPr>
              <a:t>年</a:t>
            </a:r>
            <a:r>
              <a:rPr lang="en-US" altLang="zh-CN" sz="2000" b="1" dirty="0" smtClean="0">
                <a:solidFill>
                  <a:srgbClr val="002060"/>
                </a:solidFill>
                <a:latin typeface="微软雅黑" panose="020B0503020204020204" pitchFamily="34" charset="-122"/>
                <a:ea typeface="微软雅黑" panose="020B0503020204020204" pitchFamily="34" charset="-122"/>
              </a:rPr>
              <a:t>6</a:t>
            </a:r>
            <a:r>
              <a:rPr lang="zh-CN" altLang="en-US" sz="2000" b="1" dirty="0" smtClean="0">
                <a:solidFill>
                  <a:srgbClr val="002060"/>
                </a:solidFill>
                <a:latin typeface="微软雅黑" panose="020B0503020204020204" pitchFamily="34" charset="-122"/>
                <a:ea typeface="微软雅黑" panose="020B0503020204020204" pitchFamily="34" charset="-122"/>
              </a:rPr>
              <a:t>月</a:t>
            </a:r>
            <a:r>
              <a:rPr lang="en-US" altLang="zh-CN" sz="2000" b="1" dirty="0" smtClean="0">
                <a:solidFill>
                  <a:srgbClr val="002060"/>
                </a:solidFill>
                <a:latin typeface="微软雅黑" panose="020B0503020204020204" pitchFamily="34" charset="-122"/>
                <a:ea typeface="微软雅黑" panose="020B0503020204020204" pitchFamily="34" charset="-122"/>
              </a:rPr>
              <a:t>1</a:t>
            </a:r>
            <a:r>
              <a:rPr lang="zh-CN" altLang="en-US" sz="2000" b="1" dirty="0" smtClean="0">
                <a:solidFill>
                  <a:srgbClr val="002060"/>
                </a:solidFill>
                <a:latin typeface="微软雅黑" panose="020B0503020204020204" pitchFamily="34" charset="-122"/>
                <a:ea typeface="微软雅黑" panose="020B0503020204020204" pitchFamily="34" charset="-122"/>
              </a:rPr>
              <a:t>日（周二）</a:t>
            </a:r>
            <a:r>
              <a:rPr lang="en-US" altLang="zh-CN" sz="2000" b="1" dirty="0" smtClean="0">
                <a:solidFill>
                  <a:srgbClr val="002060"/>
                </a:solidFill>
                <a:latin typeface="微软雅黑" panose="020B0503020204020204" pitchFamily="34" charset="-122"/>
                <a:ea typeface="微软雅黑" panose="020B0503020204020204" pitchFamily="34" charset="-122"/>
              </a:rPr>
              <a:t>14:00-16:00</a:t>
            </a:r>
          </a:p>
          <a:p>
            <a:pPr>
              <a:spcBef>
                <a:spcPts val="600"/>
              </a:spcBef>
              <a:spcAft>
                <a:spcPts val="600"/>
              </a:spcAft>
            </a:pPr>
            <a:r>
              <a:rPr lang="zh-CN" altLang="en-US" sz="2000" b="1" dirty="0" smtClean="0">
                <a:solidFill>
                  <a:srgbClr val="7030A0"/>
                </a:solidFill>
                <a:latin typeface="微软雅黑" panose="020B0503020204020204" pitchFamily="34" charset="-122"/>
                <a:ea typeface="微软雅黑" panose="020B0503020204020204" pitchFamily="34" charset="-122"/>
              </a:rPr>
              <a:t>地  </a:t>
            </a:r>
            <a:r>
              <a:rPr lang="zh-CN" altLang="en-US" sz="2000" b="1" dirty="0" smtClean="0">
                <a:solidFill>
                  <a:srgbClr val="7030A0"/>
                </a:solidFill>
                <a:latin typeface="微软雅黑" panose="020B0503020204020204" pitchFamily="34" charset="-122"/>
                <a:ea typeface="微软雅黑" panose="020B0503020204020204" pitchFamily="34" charset="-122"/>
              </a:rPr>
              <a:t>点 </a:t>
            </a:r>
            <a:r>
              <a:rPr lang="zh-CN" altLang="en-US" sz="2000" b="1" dirty="0" smtClean="0">
                <a:solidFill>
                  <a:srgbClr val="7030A0"/>
                </a:solidFill>
                <a:latin typeface="微软雅黑" panose="020B0503020204020204" pitchFamily="34" charset="-122"/>
                <a:ea typeface="微软雅黑" panose="020B0503020204020204" pitchFamily="34" charset="-122"/>
              </a:rPr>
              <a:t>：</a:t>
            </a:r>
            <a:r>
              <a:rPr lang="zh-CN" altLang="en-US" sz="2000" b="1" dirty="0" smtClean="0">
                <a:solidFill>
                  <a:srgbClr val="002060"/>
                </a:solidFill>
                <a:latin typeface="微软雅黑" panose="020B0503020204020204" pitchFamily="34" charset="-122"/>
                <a:ea typeface="微软雅黑" panose="020B0503020204020204" pitchFamily="34" charset="-122"/>
              </a:rPr>
              <a:t>英士楼</a:t>
            </a:r>
            <a:r>
              <a:rPr lang="en-US" altLang="zh-CN" sz="2000" b="1" dirty="0" smtClean="0">
                <a:solidFill>
                  <a:srgbClr val="002060"/>
                </a:solidFill>
                <a:latin typeface="微软雅黑" panose="020B0503020204020204" pitchFamily="34" charset="-122"/>
                <a:ea typeface="微软雅黑" panose="020B0503020204020204" pitchFamily="34" charset="-122"/>
              </a:rPr>
              <a:t>201</a:t>
            </a:r>
            <a:endParaRPr lang="zh-CN" altLang="en-US" sz="2000" b="1" dirty="0">
              <a:solidFill>
                <a:srgbClr val="00206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241493" y="3450369"/>
            <a:ext cx="7005754" cy="6455613"/>
          </a:xfrm>
          <a:prstGeom prst="rect">
            <a:avLst/>
          </a:prstGeom>
          <a:noFill/>
        </p:spPr>
        <p:txBody>
          <a:bodyPr wrap="square" rtlCol="0">
            <a:spAutoFit/>
          </a:bodyPr>
          <a:lstStyle/>
          <a:p>
            <a:pPr>
              <a:lnSpc>
                <a:spcPct val="150000"/>
              </a:lnSpc>
              <a:spcBef>
                <a:spcPts val="600"/>
              </a:spcBef>
            </a:pPr>
            <a:r>
              <a:rPr lang="zh-CN" altLang="en-US" b="1" dirty="0" smtClean="0">
                <a:solidFill>
                  <a:srgbClr val="7030A0"/>
                </a:solidFill>
                <a:latin typeface="Arial" panose="020B0604020202020204" pitchFamily="34" charset="0"/>
                <a:ea typeface="微软雅黑" panose="020B0503020204020204" pitchFamily="34" charset="-122"/>
                <a:cs typeface="Arial" panose="020B0604020202020204" pitchFamily="34" charset="0"/>
              </a:rPr>
              <a:t>报告人简介：</a:t>
            </a:r>
            <a:endParaRPr lang="en-US" altLang="zh-CN" b="1" dirty="0" smtClean="0">
              <a:solidFill>
                <a:srgbClr val="7030A0"/>
              </a:solidFill>
              <a:latin typeface="Arial" panose="020B0604020202020204" pitchFamily="34" charset="0"/>
              <a:ea typeface="微软雅黑" panose="020B0503020204020204" pitchFamily="34" charset="-122"/>
              <a:cs typeface="Arial" panose="020B0604020202020204" pitchFamily="34" charset="0"/>
            </a:endParaRPr>
          </a:p>
          <a:p>
            <a:pPr indent="349200" algn="just">
              <a:lnSpc>
                <a:spcPct val="150000"/>
              </a:lnSpc>
              <a:spcBef>
                <a:spcPts val="300"/>
              </a:spcBef>
            </a:pP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成会明，汉族，工学博士、教授，碳材料科学家，中国科学院院士、发展中国家科学院院士，中共党员、九三学社社员。</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1984</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年毕业于湖南大学获工学学士学位，</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1987</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1992</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年在中科院金属研究所获工学硕士和博士学位（与日本联合培养），曾在日本长崎大学任教、美国</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MIT</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访问研究，现任中国科学院深圳理工大学材料学院名誉院长和碳中和技术研究所所长、中国科学院金属研究所沈阳材料科学国家研究中心先进炭材料研究部</a:t>
            </a:r>
            <a:r>
              <a:rPr lang="zh-CN" altLang="en-US" sz="1600" b="1" dirty="0" smtClean="0">
                <a:solidFill>
                  <a:srgbClr val="002060"/>
                </a:solidFill>
                <a:latin typeface="Arial" panose="020B0604020202020204" pitchFamily="34" charset="0"/>
                <a:ea typeface="微软雅黑" panose="020B0503020204020204" pitchFamily="34" charset="-122"/>
                <a:cs typeface="Arial" panose="020B0604020202020204" pitchFamily="34" charset="0"/>
              </a:rPr>
              <a:t>主任、清华</a:t>
            </a:r>
            <a:r>
              <a:rPr lang="en-US" altLang="zh-CN" sz="1600" b="1" dirty="0" smtClean="0">
                <a:solidFill>
                  <a:srgbClr val="002060"/>
                </a:solidFill>
                <a:latin typeface="Arial" panose="020B0604020202020204" pitchFamily="34" charset="0"/>
                <a:ea typeface="微软雅黑" panose="020B0503020204020204" pitchFamily="34" charset="-122"/>
                <a:cs typeface="Arial" panose="020B0604020202020204" pitchFamily="34" charset="0"/>
              </a:rPr>
              <a:t>-</a:t>
            </a:r>
            <a:r>
              <a:rPr lang="zh-CN" altLang="en-US" sz="1600" b="1" dirty="0" smtClean="0">
                <a:solidFill>
                  <a:srgbClr val="002060"/>
                </a:solidFill>
                <a:latin typeface="Arial" panose="020B0604020202020204" pitchFamily="34" charset="0"/>
                <a:ea typeface="微软雅黑" panose="020B0503020204020204" pitchFamily="34" charset="-122"/>
                <a:cs typeface="Arial" panose="020B0604020202020204" pitchFamily="34" charset="0"/>
              </a:rPr>
              <a:t>伯克利深圳学院教授。</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主要从事碳纳米管、石墨烯、其他二维材料、能量转换和储存材料等研究。已获得发明专利</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150</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多项，以石墨烯、六方氮化硼和电池材料等技术发起成立了</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8</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家新材料公司。在国内外学术会议上做特邀报告</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190</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多次，发表论文</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750</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余篇（</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H</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因子</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138</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、被引用约</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100000</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次），是科睿唯安公布的化学和材料两个领域的国际高被引科学家。获国家自然科学二等奖（</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2</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项）、国防科技进步二等奖、何梁何利科学与技术进步奖、美国</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Charles E. </a:t>
            </a:r>
            <a:r>
              <a:rPr lang="en-US" altLang="zh-CN" sz="1600" b="1" dirty="0" err="1">
                <a:solidFill>
                  <a:srgbClr val="002060"/>
                </a:solidFill>
                <a:latin typeface="Arial" panose="020B0604020202020204" pitchFamily="34" charset="0"/>
                <a:ea typeface="微软雅黑" panose="020B0503020204020204" pitchFamily="34" charset="-122"/>
                <a:cs typeface="Arial" panose="020B0604020202020204" pitchFamily="34" charset="0"/>
              </a:rPr>
              <a:t>Pettinos</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奖、德国</a:t>
            </a:r>
            <a:r>
              <a:rPr lang="en-US" altLang="zh-CN" sz="1600" b="1" dirty="0" err="1">
                <a:solidFill>
                  <a:srgbClr val="002060"/>
                </a:solidFill>
                <a:latin typeface="Arial" panose="020B0604020202020204" pitchFamily="34" charset="0"/>
                <a:ea typeface="微软雅黑" panose="020B0503020204020204" pitchFamily="34" charset="-122"/>
                <a:cs typeface="Arial" panose="020B0604020202020204" pitchFamily="34" charset="0"/>
              </a:rPr>
              <a:t>Felcht</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奖、美国</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ACS Nano</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讲座奖等奖励。曾任</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《Carbon》</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（碳）副主编、</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新型炭材料</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主编，现任</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《Energy Storage Materials》</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（储能材料）创刊主编、</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《Science China Materials》</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（中国科学</a:t>
            </a:r>
            <a:r>
              <a:rPr lang="en-US" altLang="zh-CN"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a:t>
            </a:r>
            <a:r>
              <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rPr>
              <a:t>材料）副主编。</a:t>
            </a:r>
            <a:endParaRPr lang="zh-CN" altLang="en-US" sz="1600" b="1" dirty="0">
              <a:solidFill>
                <a:srgbClr val="002060"/>
              </a:solidFill>
              <a:latin typeface="Arial" panose="020B0604020202020204" pitchFamily="34" charset="0"/>
              <a:ea typeface="微软雅黑" panose="020B0503020204020204" pitchFamily="34" charset="-122"/>
              <a:cs typeface="Arial" panose="020B0604020202020204" pitchFamily="34" charset="0"/>
            </a:endParaRPr>
          </a:p>
        </p:txBody>
      </p:sp>
      <p:sp>
        <p:nvSpPr>
          <p:cNvPr id="2" name="文本框 1"/>
          <p:cNvSpPr txBox="1"/>
          <p:nvPr/>
        </p:nvSpPr>
        <p:spPr>
          <a:xfrm>
            <a:off x="241493" y="9933811"/>
            <a:ext cx="3629520" cy="338554"/>
          </a:xfrm>
          <a:prstGeom prst="rect">
            <a:avLst/>
          </a:prstGeom>
          <a:noFill/>
        </p:spPr>
        <p:txBody>
          <a:bodyPr wrap="none" rtlCol="0">
            <a:spAutoFit/>
          </a:bodyPr>
          <a:lstStyle/>
          <a:p>
            <a:r>
              <a:rPr lang="zh-CN" altLang="en-US" sz="1600" b="1" dirty="0" smtClean="0">
                <a:solidFill>
                  <a:srgbClr val="7030A0"/>
                </a:solidFill>
                <a:latin typeface="微软雅黑" panose="020B0503020204020204" pitchFamily="34" charset="-122"/>
                <a:ea typeface="微软雅黑" panose="020B0503020204020204" pitchFamily="34" charset="-122"/>
              </a:rPr>
              <a:t>联系人：张如范老师，</a:t>
            </a:r>
            <a:r>
              <a:rPr lang="en-US" altLang="zh-CN" sz="1600" b="1" dirty="0" smtClean="0">
                <a:solidFill>
                  <a:srgbClr val="7030A0"/>
                </a:solidFill>
                <a:latin typeface="微软雅黑" panose="020B0503020204020204" pitchFamily="34" charset="-122"/>
                <a:ea typeface="微软雅黑" panose="020B0503020204020204" pitchFamily="34" charset="-122"/>
              </a:rPr>
              <a:t>13601258078</a:t>
            </a:r>
            <a:endParaRPr lang="zh-CN" altLang="en-US" sz="1600" b="1" dirty="0">
              <a:solidFill>
                <a:srgbClr val="7030A0"/>
              </a:solidFill>
              <a:latin typeface="微软雅黑" panose="020B0503020204020204" pitchFamily="34" charset="-122"/>
              <a:ea typeface="微软雅黑" panose="020B0503020204020204" pitchFamily="34" charset="-122"/>
            </a:endParaRPr>
          </a:p>
        </p:txBody>
      </p:sp>
      <p:pic>
        <p:nvPicPr>
          <p:cNvPr id="10" name="图片 9" descr="CHM-TBSI-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5408" y="1403088"/>
            <a:ext cx="1277586" cy="1785104"/>
          </a:xfrm>
          <a:prstGeom prst="rect">
            <a:avLst/>
          </a:prstGeom>
          <a:noFill/>
          <a:ln>
            <a:noFill/>
          </a:ln>
        </p:spPr>
      </p:pic>
    </p:spTree>
    <p:extLst>
      <p:ext uri="{BB962C8B-B14F-4D97-AF65-F5344CB8AC3E}">
        <p14:creationId xmlns:p14="http://schemas.microsoft.com/office/powerpoint/2010/main" val="39408627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295</TotalTime>
  <Words>315</Words>
  <Application>Microsoft Office PowerPoint</Application>
  <PresentationFormat>自定义</PresentationFormat>
  <Paragraphs>7</Paragraphs>
  <Slides>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vt:i4>
      </vt:variant>
    </vt:vector>
  </HeadingPairs>
  <TitlesOfParts>
    <vt:vector size="9" baseType="lpstr">
      <vt:lpstr>等线</vt:lpstr>
      <vt:lpstr>等线 Light</vt:lpstr>
      <vt:lpstr>微软雅黑</vt:lpstr>
      <vt:lpstr>幼圆</vt:lpstr>
      <vt:lpstr>Arial</vt:lpstr>
      <vt:lpstr>Calibri</vt:lpstr>
      <vt:lpstr>Calibri Light</vt:lpstr>
      <vt:lpstr>Office 主题​​</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 Rufan</dc:creator>
  <cp:lastModifiedBy>Zhang Rufan</cp:lastModifiedBy>
  <cp:revision>63</cp:revision>
  <cp:lastPrinted>2019-03-28T02:16:44Z</cp:lastPrinted>
  <dcterms:created xsi:type="dcterms:W3CDTF">2019-03-27T14:18:18Z</dcterms:created>
  <dcterms:modified xsi:type="dcterms:W3CDTF">2021-05-27T08:45:12Z</dcterms:modified>
</cp:coreProperties>
</file>