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1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20">
          <p15:clr>
            <a:srgbClr val="A4A3A4"/>
          </p15:clr>
        </p15:guide>
        <p15:guide id="2" pos="3033">
          <p15:clr>
            <a:srgbClr val="A4A3A4"/>
          </p15:clr>
        </p15:guide>
        <p15:guide id="3" orient="horz" pos="6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83AC"/>
    <a:srgbClr val="1888A8"/>
    <a:srgbClr val="545456"/>
    <a:srgbClr val="F2DE97"/>
    <a:srgbClr val="DBA835"/>
    <a:srgbClr val="928DA9"/>
    <a:srgbClr val="F3F0E8"/>
    <a:srgbClr val="E8C36A"/>
    <a:srgbClr val="C9C6B3"/>
    <a:srgbClr val="DDDA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9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2802" y="90"/>
      </p:cViewPr>
      <p:guideLst>
        <p:guide orient="horz" pos="4020"/>
        <p:guide pos="3033"/>
        <p:guide orient="horz" pos="6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C436-1F5D-4150-BAF6-47B90D408179}" type="datetimeFigureOut">
              <a:rPr lang="zh-CN" altLang="en-US" smtClean="0"/>
              <a:t>2021/9/13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B5712-3251-40B3-9F1B-45E3EB5BC9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C436-1F5D-4150-BAF6-47B90D408179}" type="datetimeFigureOut">
              <a:rPr lang="zh-CN" altLang="en-US" smtClean="0"/>
              <a:t>2021/9/13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B5712-3251-40B3-9F1B-45E3EB5BC9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C436-1F5D-4150-BAF6-47B90D408179}" type="datetimeFigureOut">
              <a:rPr lang="zh-CN" altLang="en-US" smtClean="0"/>
              <a:t>2021/9/13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B5712-3251-40B3-9F1B-45E3EB5BC9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C436-1F5D-4150-BAF6-47B90D408179}" type="datetimeFigureOut">
              <a:rPr lang="zh-CN" altLang="en-US" smtClean="0"/>
              <a:t>2021/9/13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B5712-3251-40B3-9F1B-45E3EB5BC9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C436-1F5D-4150-BAF6-47B90D408179}" type="datetimeFigureOut">
              <a:rPr lang="zh-CN" altLang="en-US" smtClean="0"/>
              <a:t>2021/9/13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B5712-3251-40B3-9F1B-45E3EB5BC9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C436-1F5D-4150-BAF6-47B90D408179}" type="datetimeFigureOut">
              <a:rPr lang="zh-CN" altLang="en-US" smtClean="0"/>
              <a:t>2021/9/13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B5712-3251-40B3-9F1B-45E3EB5BC9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C436-1F5D-4150-BAF6-47B90D408179}" type="datetimeFigureOut">
              <a:rPr lang="zh-CN" altLang="en-US" smtClean="0"/>
              <a:t>2021/9/13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B5712-3251-40B3-9F1B-45E3EB5BC9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C436-1F5D-4150-BAF6-47B90D408179}" type="datetimeFigureOut">
              <a:rPr lang="zh-CN" altLang="en-US" smtClean="0"/>
              <a:t>2021/9/13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B5712-3251-40B3-9F1B-45E3EB5BC9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C436-1F5D-4150-BAF6-47B90D408179}" type="datetimeFigureOut">
              <a:rPr lang="zh-CN" altLang="en-US" smtClean="0"/>
              <a:t>2021/9/13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B5712-3251-40B3-9F1B-45E3EB5BC9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C436-1F5D-4150-BAF6-47B90D408179}" type="datetimeFigureOut">
              <a:rPr lang="zh-CN" altLang="en-US" smtClean="0"/>
              <a:t>2021/9/13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B5712-3251-40B3-9F1B-45E3EB5BC9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C436-1F5D-4150-BAF6-47B90D408179}" type="datetimeFigureOut">
              <a:rPr lang="zh-CN" altLang="en-US" smtClean="0"/>
              <a:t>2021/9/13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B5712-3251-40B3-9F1B-45E3EB5BC9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DC436-1F5D-4150-BAF6-47B90D408179}" type="datetimeFigureOut">
              <a:rPr lang="zh-CN" altLang="en-US" smtClean="0"/>
              <a:t>2021/9/13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B5712-3251-40B3-9F1B-45E3EB5BC91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115"/>
            <a:ext cx="9601200" cy="12801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48000" contrast="-48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74" r="31028" b="32775"/>
          <a:stretch>
            <a:fillRect/>
          </a:stretch>
        </p:blipFill>
        <p:spPr>
          <a:xfrm>
            <a:off x="350410" y="30838"/>
            <a:ext cx="1088731" cy="13139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6000" contrast="-48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8910" y="98425"/>
            <a:ext cx="1534160" cy="124650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350520" y="1744980"/>
            <a:ext cx="9436735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Aspects of Photochemistry: </a:t>
            </a:r>
          </a:p>
          <a:p>
            <a:r>
              <a:rPr lang="en-US" altLang="zh-CN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Artificial Photosynthesis and Photocatalytic Reactions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5283368" y="11056165"/>
            <a:ext cx="4317832" cy="1675933"/>
            <a:chOff x="368900" y="4660212"/>
            <a:chExt cx="4317832" cy="1675933"/>
          </a:xfrm>
        </p:grpSpPr>
        <p:sp>
          <p:nvSpPr>
            <p:cNvPr id="24" name="矩形 23"/>
            <p:cNvSpPr/>
            <p:nvPr/>
          </p:nvSpPr>
          <p:spPr>
            <a:xfrm>
              <a:off x="368900" y="4660212"/>
              <a:ext cx="4317832" cy="16759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微软雅黑" panose="020B0503020204020204" pitchFamily="34" charset="-122"/>
                </a:rPr>
                <a:t>报告时间：</a:t>
              </a:r>
              <a:r>
                <a:rPr lang="en-US" altLang="zh-CN" b="1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2021</a:t>
              </a:r>
              <a:r>
                <a:rPr lang="zh-CN" altLang="en-US" b="1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年</a:t>
              </a:r>
              <a:r>
                <a:rPr lang="zh-CN" altLang="en-US" b="1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微软雅黑" panose="020B0503020204020204" pitchFamily="34" charset="-122"/>
                  <a:sym typeface="+mn-ea"/>
                </a:rPr>
                <a:t>9月</a:t>
              </a:r>
              <a:r>
                <a:rPr lang="en-US" altLang="zh-CN" b="1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微软雅黑" panose="020B0503020204020204" pitchFamily="34" charset="-122"/>
                  <a:sym typeface="+mn-ea"/>
                </a:rPr>
                <a:t>15</a:t>
              </a:r>
              <a:r>
                <a:rPr lang="zh-CN" altLang="en-US" b="1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微软雅黑" panose="020B0503020204020204" pitchFamily="34" charset="-122"/>
                  <a:sym typeface="+mn-ea"/>
                </a:rPr>
                <a:t>日（周三）</a:t>
              </a:r>
            </a:p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微软雅黑" panose="020B0503020204020204" pitchFamily="34" charset="-122"/>
                </a:rPr>
                <a:t>               下午</a:t>
              </a:r>
              <a:r>
                <a:rPr lang="en-US" altLang="zh-CN" b="1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微软雅黑" panose="020B0503020204020204" pitchFamily="34" charset="-122"/>
                </a:rPr>
                <a:t>16:00</a:t>
              </a:r>
              <a:r>
                <a:rPr lang="zh-CN" altLang="en-US" b="1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微软雅黑" panose="020B0503020204020204" pitchFamily="34" charset="-122"/>
                </a:rPr>
                <a:t>～</a:t>
              </a:r>
              <a:r>
                <a:rPr lang="en-US" altLang="zh-CN" b="1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微软雅黑" panose="020B0503020204020204" pitchFamily="34" charset="-122"/>
                </a:rPr>
                <a:t>17:30</a:t>
              </a:r>
            </a:p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  <a:cs typeface="微软雅黑" panose="020B0503020204020204" pitchFamily="34" charset="-122"/>
                </a:rPr>
                <a:t>报告地点：清华大学</a:t>
              </a:r>
              <a:r>
                <a:rPr lang="zh-CN" altLang="en-US" b="1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理科楼郑裕彤讲堂</a:t>
              </a:r>
              <a:endParaRPr lang="en-US" altLang="zh-CN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496766" y="5137696"/>
              <a:ext cx="942996" cy="2899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96766" y="5971308"/>
              <a:ext cx="942996" cy="2899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350410" y="3508454"/>
            <a:ext cx="6507590" cy="1473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佟振合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院士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中国科学院理化技术研究所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9065" y="3919220"/>
            <a:ext cx="2912745" cy="4222115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2973070" y="254000"/>
            <a:ext cx="6120765" cy="977900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2516505" y="290830"/>
            <a:ext cx="676783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机理与合成论坛</a:t>
            </a:r>
          </a:p>
          <a:p>
            <a:pPr lvl="1" algn="ctr"/>
            <a:r>
              <a:rPr lang="en-US" altLang="zh-CN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Mechanism and Synthesis Forum</a:t>
            </a:r>
            <a:r>
              <a:rPr lang="en-US" altLang="zh-CN" sz="20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2" name="五边形 1"/>
          <p:cNvSpPr/>
          <p:nvPr/>
        </p:nvSpPr>
        <p:spPr>
          <a:xfrm>
            <a:off x="429895" y="2823210"/>
            <a:ext cx="4878705" cy="529590"/>
          </a:xfrm>
          <a:prstGeom prst="homePlat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703580" y="2705735"/>
            <a:ext cx="433133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2021 MASS Forum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第一期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429639" y="4591522"/>
            <a:ext cx="6612056" cy="3582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有机化学和光化学家，中国科学院院士（</a:t>
            </a:r>
            <a:r>
              <a:rPr lang="en-US" altLang="zh-CN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1999</a:t>
            </a:r>
            <a:r>
              <a:rPr lang="zh-CN" altLang="en-US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600" b="0" i="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中国科技大学化学系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本科</a:t>
            </a:r>
            <a:r>
              <a:rPr lang="zh-CN" altLang="en-US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毕业（</a:t>
            </a:r>
            <a:r>
              <a:rPr lang="en-US" altLang="zh-CN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1963</a:t>
            </a:r>
            <a:r>
              <a:rPr lang="zh-CN" altLang="en-US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600" b="0" i="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美国哥伦比亚大学博士学位（</a:t>
            </a:r>
            <a:r>
              <a:rPr lang="en-US" altLang="zh-CN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1983)</a:t>
            </a:r>
          </a:p>
          <a:p>
            <a:pPr algn="just">
              <a:lnSpc>
                <a:spcPct val="130000"/>
              </a:lnSpc>
            </a:pPr>
            <a:r>
              <a:rPr lang="zh-CN" altLang="en-US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中科院理化所科技委员会名誉主任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我国超分子化学领域的拓荒人之一</a:t>
            </a:r>
            <a:endParaRPr lang="en-US" altLang="zh-CN" sz="1600" b="0" i="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en-US" altLang="zh-CN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1992</a:t>
            </a:r>
            <a:r>
              <a:rPr lang="zh-CN" altLang="en-US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年荣获中国科学院自然科学奖二等奖（第一完成人）</a:t>
            </a:r>
            <a:endParaRPr lang="en-US" altLang="zh-CN" sz="1600" b="0" i="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en-US" altLang="zh-CN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2003</a:t>
            </a:r>
            <a:r>
              <a:rPr lang="zh-CN" altLang="en-US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年获得何梁何利基金科学与技术进步奖</a:t>
            </a:r>
            <a:endParaRPr lang="en-US" altLang="zh-CN" sz="1600" b="0" i="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en-US" altLang="zh-CN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2005</a:t>
            </a:r>
            <a:r>
              <a:rPr lang="zh-CN" altLang="en-US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年获得国家自然科学二等奖（第一完成人）</a:t>
            </a:r>
            <a:endParaRPr lang="en-US" altLang="zh-CN" sz="1600" b="0" i="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en-US" altLang="zh-CN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r>
              <a:rPr lang="zh-CN" altLang="en-US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年获得亚太地区光化学研究成就奖</a:t>
            </a:r>
            <a:endParaRPr lang="en-US" altLang="zh-CN" sz="1600" b="0" i="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en-US" altLang="zh-CN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2010</a:t>
            </a:r>
            <a:r>
              <a:rPr lang="zh-CN" altLang="en-US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年获中国化学会</a:t>
            </a:r>
            <a:r>
              <a:rPr lang="en-US" altLang="zh-CN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中国石油化工股份有限公司化学贡献奖</a:t>
            </a:r>
            <a:endParaRPr lang="en-US" altLang="zh-CN" sz="1600" b="0" i="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en-US" altLang="zh-CN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r>
              <a:rPr lang="zh-CN" altLang="en-US" sz="1600" b="0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年获中国化学会物理有机化学成就奖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28600" y="8435975"/>
            <a:ext cx="9173845" cy="272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Abstract</a:t>
            </a:r>
          </a:p>
          <a:p>
            <a:pPr algn="just"/>
            <a:r>
              <a: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lecture will describe the progress in two topics of photochemistry:</a:t>
            </a:r>
          </a:p>
          <a:p>
            <a:pPr algn="just"/>
            <a:r>
              <a: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The first topic, artificial photosynthesis, is relative to energy and environment sciences. We will present our research in the reduction half reaction, oxidation half reaction, and total splitting of water. </a:t>
            </a:r>
          </a:p>
          <a:p>
            <a:pPr algn="just"/>
            <a:r>
              <a: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The second topic, photocatalytic reactions, is concerned with green chemistry. Photocatalytic hydrogen-evolution cross-coupling reactions will be particularly introduced. </a:t>
            </a:r>
            <a:endParaRPr lang="zh-CN" altLang="en-US" sz="2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222</Words>
  <Application>Microsoft Office PowerPoint</Application>
  <PresentationFormat>A3 纸张(297x420 毫米)</PresentationFormat>
  <Paragraphs>24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等线</vt:lpstr>
      <vt:lpstr>等线 Light</vt:lpstr>
      <vt:lpstr>华文中宋</vt:lpstr>
      <vt:lpstr>微软雅黑</vt:lpstr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万 红凤</dc:creator>
  <cp:lastModifiedBy>Windows 用户</cp:lastModifiedBy>
  <cp:revision>68</cp:revision>
  <dcterms:created xsi:type="dcterms:W3CDTF">2020-11-30T03:05:00Z</dcterms:created>
  <dcterms:modified xsi:type="dcterms:W3CDTF">2021-09-13T05:32:44Z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35EDBE3364994B359434A1BE5C64B2A5</vt:lpwstr>
  </property>
  <property fmtid="{D5CDD505-2E9C-101B-9397-08002B2CF9AE}" pid="3" name="KSOProductBuildVer">
    <vt:lpwstr>2052-11.1.0.10700</vt:lpwstr>
  </property>
</Properties>
</file>