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81" r:id="rId2"/>
  </p:sldIdLst>
  <p:sldSz cx="9601200" cy="128016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2">
          <p15:clr>
            <a:srgbClr val="A4A3A4"/>
          </p15:clr>
        </p15:guide>
        <p15:guide id="2" pos="3129">
          <p15:clr>
            <a:srgbClr val="A4A3A4"/>
          </p15:clr>
        </p15:guide>
        <p15:guide id="3" orient="horz" pos="6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83AC"/>
    <a:srgbClr val="1888A8"/>
    <a:srgbClr val="545456"/>
    <a:srgbClr val="F2DE97"/>
    <a:srgbClr val="DBA835"/>
    <a:srgbClr val="928DA9"/>
    <a:srgbClr val="F3F0E8"/>
    <a:srgbClr val="E8C36A"/>
    <a:srgbClr val="C9C6B3"/>
    <a:srgbClr val="DDDA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9" autoAdjust="0"/>
    <p:restoredTop sz="94660"/>
  </p:normalViewPr>
  <p:slideViewPr>
    <p:cSldViewPr snapToGrid="0" showGuides="1">
      <p:cViewPr varScale="1">
        <p:scale>
          <a:sx n="62" d="100"/>
          <a:sy n="62" d="100"/>
        </p:scale>
        <p:origin x="2802" y="90"/>
      </p:cViewPr>
      <p:guideLst>
        <p:guide orient="horz" pos="4032"/>
        <p:guide pos="3129"/>
        <p:guide orient="horz" pos="6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720090" y="2095078"/>
            <a:ext cx="8161020" cy="4456853"/>
          </a:xfrm>
        </p:spPr>
        <p:txBody>
          <a:bodyPr anchor="b"/>
          <a:lstStyle>
            <a:lvl1pPr algn="ctr">
              <a:defRPr sz="6300"/>
            </a:lvl1pPr>
          </a:lstStyle>
          <a:p>
            <a:r>
              <a:rPr lang="zh-CN" altLang="en-US"/>
              <a:t>单击此处编辑母版标题样式</a:t>
            </a:r>
            <a:endParaRPr lang="en-US" dirty="0"/>
          </a:p>
        </p:txBody>
      </p:sp>
      <p:sp>
        <p:nvSpPr>
          <p:cNvPr id="3" name="Subtitle 2"/>
          <p:cNvSpPr>
            <a:spLocks noGrp="1"/>
          </p:cNvSpPr>
          <p:nvPr>
            <p:ph type="subTitle" idx="1"/>
          </p:nvPr>
        </p:nvSpPr>
        <p:spPr>
          <a:xfrm>
            <a:off x="1200150" y="6723804"/>
            <a:ext cx="7200900" cy="3090756"/>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D7ADC436-1F5D-4150-BAF6-47B90D408179}" type="datetimeFigureOut">
              <a:rPr lang="zh-CN" altLang="en-US" smtClean="0"/>
              <a:t>2021/11/19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BB5712-3251-40B3-9F1B-45E3EB5BC91C}"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7ADC436-1F5D-4150-BAF6-47B90D408179}" type="datetimeFigureOut">
              <a:rPr lang="zh-CN" altLang="en-US" smtClean="0"/>
              <a:t>2021/11/19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BB5712-3251-40B3-9F1B-45E3EB5BC91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55082" y="3191514"/>
            <a:ext cx="8281035" cy="5325109"/>
          </a:xfrm>
        </p:spPr>
        <p:txBody>
          <a:bodyPr anchor="b"/>
          <a:lstStyle>
            <a:lvl1pPr>
              <a:defRPr sz="6300"/>
            </a:lvl1pPr>
          </a:lstStyle>
          <a:p>
            <a:r>
              <a:rPr lang="zh-CN" altLang="en-US"/>
              <a:t>单击此处编辑母版标题样式</a:t>
            </a:r>
            <a:endParaRPr lang="en-US" dirty="0"/>
          </a:p>
        </p:txBody>
      </p:sp>
      <p:sp>
        <p:nvSpPr>
          <p:cNvPr id="3" name="Text Placeholder 2"/>
          <p:cNvSpPr>
            <a:spLocks noGrp="1"/>
          </p:cNvSpPr>
          <p:nvPr>
            <p:ph type="body" idx="1"/>
          </p:nvPr>
        </p:nvSpPr>
        <p:spPr>
          <a:xfrm>
            <a:off x="655082" y="8567000"/>
            <a:ext cx="8281035" cy="2800349"/>
          </a:xfrm>
        </p:spPr>
        <p:txBody>
          <a:bodyPr/>
          <a:lstStyle>
            <a:lvl1pPr marL="0" indent="0">
              <a:buNone/>
              <a:defRPr sz="2520">
                <a:solidFill>
                  <a:schemeClr val="tx1"/>
                </a:solidFill>
              </a:defRPr>
            </a:lvl1pPr>
            <a:lvl2pPr marL="480060" indent="0">
              <a:buNone/>
              <a:defRPr sz="2100">
                <a:solidFill>
                  <a:schemeClr val="tx1">
                    <a:tint val="75000"/>
                  </a:schemeClr>
                </a:solidFill>
              </a:defRPr>
            </a:lvl2pPr>
            <a:lvl3pPr marL="960120" indent="0">
              <a:buNone/>
              <a:defRPr sz="1890">
                <a:solidFill>
                  <a:schemeClr val="tx1">
                    <a:tint val="75000"/>
                  </a:schemeClr>
                </a:solidFill>
              </a:defRPr>
            </a:lvl3pPr>
            <a:lvl4pPr marL="1440180" indent="0">
              <a:buNone/>
              <a:defRPr sz="1680">
                <a:solidFill>
                  <a:schemeClr val="tx1">
                    <a:tint val="75000"/>
                  </a:schemeClr>
                </a:solidFill>
              </a:defRPr>
            </a:lvl4pPr>
            <a:lvl5pPr marL="1920240" indent="0">
              <a:buNone/>
              <a:defRPr sz="1680">
                <a:solidFill>
                  <a:schemeClr val="tx1">
                    <a:tint val="75000"/>
                  </a:schemeClr>
                </a:solidFill>
              </a:defRPr>
            </a:lvl5pPr>
            <a:lvl6pPr marL="2400300" indent="0">
              <a:buNone/>
              <a:defRPr sz="1680">
                <a:solidFill>
                  <a:schemeClr val="tx1">
                    <a:tint val="75000"/>
                  </a:schemeClr>
                </a:solidFill>
              </a:defRPr>
            </a:lvl6pPr>
            <a:lvl7pPr marL="2880360" indent="0">
              <a:buNone/>
              <a:defRPr sz="1680">
                <a:solidFill>
                  <a:schemeClr val="tx1">
                    <a:tint val="75000"/>
                  </a:schemeClr>
                </a:solidFill>
              </a:defRPr>
            </a:lvl7pPr>
            <a:lvl8pPr marL="3360420" indent="0">
              <a:buNone/>
              <a:defRPr sz="1680">
                <a:solidFill>
                  <a:schemeClr val="tx1">
                    <a:tint val="75000"/>
                  </a:schemeClr>
                </a:solidFill>
              </a:defRPr>
            </a:lvl8pPr>
            <a:lvl9pPr marL="3840480" indent="0">
              <a:buNone/>
              <a:defRPr sz="168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D7ADC436-1F5D-4150-BAF6-47B90D408179}" type="datetimeFigureOut">
              <a:rPr lang="zh-CN" altLang="en-US" smtClean="0"/>
              <a:t>2021/11/19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BB5712-3251-40B3-9F1B-45E3EB5BC91C}"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60083" y="3407833"/>
            <a:ext cx="4080510" cy="812249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4860608" y="3407833"/>
            <a:ext cx="4080510" cy="812249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D7ADC436-1F5D-4150-BAF6-47B90D408179}" type="datetimeFigureOut">
              <a:rPr lang="zh-CN" altLang="en-US" smtClean="0"/>
              <a:t>2021/11/19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4BB5712-3251-40B3-9F1B-45E3EB5BC91C}"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61333" y="681570"/>
            <a:ext cx="8281035" cy="2474384"/>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61334" y="3138171"/>
            <a:ext cx="4061757"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zh-CN" altLang="en-US"/>
              <a:t>单击此处编辑母版文本样式</a:t>
            </a:r>
          </a:p>
        </p:txBody>
      </p:sp>
      <p:sp>
        <p:nvSpPr>
          <p:cNvPr id="4" name="Content Placeholder 3"/>
          <p:cNvSpPr>
            <a:spLocks noGrp="1"/>
          </p:cNvSpPr>
          <p:nvPr>
            <p:ph sz="half" idx="2"/>
          </p:nvPr>
        </p:nvSpPr>
        <p:spPr>
          <a:xfrm>
            <a:off x="661334" y="4676140"/>
            <a:ext cx="4061757" cy="687789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4860608" y="3138171"/>
            <a:ext cx="4081761"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zh-CN" altLang="en-US"/>
              <a:t>单击此处编辑母版文本样式</a:t>
            </a:r>
          </a:p>
        </p:txBody>
      </p:sp>
      <p:sp>
        <p:nvSpPr>
          <p:cNvPr id="6" name="Content Placeholder 5"/>
          <p:cNvSpPr>
            <a:spLocks noGrp="1"/>
          </p:cNvSpPr>
          <p:nvPr>
            <p:ph sz="quarter" idx="4"/>
          </p:nvPr>
        </p:nvSpPr>
        <p:spPr>
          <a:xfrm>
            <a:off x="4860608" y="4676140"/>
            <a:ext cx="4081761" cy="687789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D7ADC436-1F5D-4150-BAF6-47B90D408179}" type="datetimeFigureOut">
              <a:rPr lang="zh-CN" altLang="en-US" smtClean="0"/>
              <a:t>2021/11/19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4BB5712-3251-40B3-9F1B-45E3EB5BC91C}"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7ADC436-1F5D-4150-BAF6-47B90D408179}" type="datetimeFigureOut">
              <a:rPr lang="zh-CN" altLang="en-US" smtClean="0"/>
              <a:t>2021/11/19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4BB5712-3251-40B3-9F1B-45E3EB5BC91C}"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ADC436-1F5D-4150-BAF6-47B90D408179}" type="datetimeFigureOut">
              <a:rPr lang="zh-CN" altLang="en-US" smtClean="0"/>
              <a:t>2021/11/19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4BB5712-3251-40B3-9F1B-45E3EB5BC91C}"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zh-CN" altLang="en-US"/>
              <a:t>单击此处编辑母版标题样式</a:t>
            </a:r>
            <a:endParaRPr lang="en-US" dirty="0"/>
          </a:p>
        </p:txBody>
      </p:sp>
      <p:sp>
        <p:nvSpPr>
          <p:cNvPr id="3" name="Content Placeholder 2"/>
          <p:cNvSpPr>
            <a:spLocks noGrp="1"/>
          </p:cNvSpPr>
          <p:nvPr>
            <p:ph idx="1"/>
          </p:nvPr>
        </p:nvSpPr>
        <p:spPr>
          <a:xfrm>
            <a:off x="4081760" y="1843196"/>
            <a:ext cx="4860608" cy="9097433"/>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7ADC436-1F5D-4150-BAF6-47B90D408179}" type="datetimeFigureOut">
              <a:rPr lang="zh-CN" altLang="en-US" smtClean="0"/>
              <a:t>2021/11/19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4BB5712-3251-40B3-9F1B-45E3EB5BC91C}"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4081760" y="1843196"/>
            <a:ext cx="4860608" cy="9097433"/>
          </a:xfrm>
        </p:spPr>
        <p:txBody>
          <a:bodyPr anchor="t"/>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zh-CN" altLang="en-US"/>
              <a:t>单击图标添加图片</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7ADC436-1F5D-4150-BAF6-47B90D408179}" type="datetimeFigureOut">
              <a:rPr lang="zh-CN" altLang="en-US" smtClean="0"/>
              <a:t>2021/11/19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4BB5712-3251-40B3-9F1B-45E3EB5BC91C}"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7ADC436-1F5D-4150-BAF6-47B90D408179}" type="datetimeFigureOut">
              <a:rPr lang="zh-CN" altLang="en-US" smtClean="0"/>
              <a:t>2021/11/19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BB5712-3251-40B3-9F1B-45E3EB5BC91C}"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0859" y="681567"/>
            <a:ext cx="2070259" cy="1084876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60083" y="681567"/>
            <a:ext cx="6090761" cy="10848764"/>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7ADC436-1F5D-4150-BAF6-47B90D408179}" type="datetimeFigureOut">
              <a:rPr lang="zh-CN" altLang="en-US" smtClean="0"/>
              <a:t>2021/11/19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BB5712-3251-40B3-9F1B-45E3EB5BC91C}"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083" y="681570"/>
            <a:ext cx="8281035" cy="247438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60083" y="3407833"/>
            <a:ext cx="8281035" cy="812249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660083" y="11865189"/>
            <a:ext cx="2160270" cy="681567"/>
          </a:xfrm>
          <a:prstGeom prst="rect">
            <a:avLst/>
          </a:prstGeom>
        </p:spPr>
        <p:txBody>
          <a:bodyPr vert="horz" lIns="91440" tIns="45720" rIns="91440" bIns="45720" rtlCol="0" anchor="ctr"/>
          <a:lstStyle>
            <a:lvl1pPr algn="l">
              <a:defRPr sz="1260">
                <a:solidFill>
                  <a:schemeClr val="tx1">
                    <a:tint val="75000"/>
                  </a:schemeClr>
                </a:solidFill>
              </a:defRPr>
            </a:lvl1pPr>
          </a:lstStyle>
          <a:p>
            <a:fld id="{D7ADC436-1F5D-4150-BAF6-47B90D408179}" type="datetimeFigureOut">
              <a:rPr lang="zh-CN" altLang="en-US" smtClean="0"/>
              <a:t>2021/11/19</a:t>
            </a:fld>
            <a:endParaRPr lang="zh-CN" altLang="en-US"/>
          </a:p>
        </p:txBody>
      </p:sp>
      <p:sp>
        <p:nvSpPr>
          <p:cNvPr id="5" name="Footer Placeholder 4"/>
          <p:cNvSpPr>
            <a:spLocks noGrp="1"/>
          </p:cNvSpPr>
          <p:nvPr>
            <p:ph type="ftr" sz="quarter" idx="3"/>
          </p:nvPr>
        </p:nvSpPr>
        <p:spPr>
          <a:xfrm>
            <a:off x="3180398" y="11865189"/>
            <a:ext cx="3240405" cy="6815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780848" y="11865189"/>
            <a:ext cx="2160270" cy="681567"/>
          </a:xfrm>
          <a:prstGeom prst="rect">
            <a:avLst/>
          </a:prstGeom>
        </p:spPr>
        <p:txBody>
          <a:bodyPr vert="horz" lIns="91440" tIns="45720" rIns="91440" bIns="45720" rtlCol="0" anchor="ctr"/>
          <a:lstStyle>
            <a:lvl1pPr algn="r">
              <a:defRPr sz="1260">
                <a:solidFill>
                  <a:schemeClr val="tx1">
                    <a:tint val="75000"/>
                  </a:schemeClr>
                </a:solidFill>
              </a:defRPr>
            </a:lvl1pPr>
          </a:lstStyle>
          <a:p>
            <a:fld id="{A4BB5712-3251-40B3-9F1B-45E3EB5BC91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60120" rtl="0" eaLnBrk="1" latinLnBrk="0" hangingPunct="1">
        <a:lnSpc>
          <a:spcPct val="90000"/>
        </a:lnSpc>
        <a:spcBef>
          <a:spcPct val="0"/>
        </a:spcBef>
        <a:buNone/>
        <a:defRPr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3.png"/><Relationship Id="rId11" Type="http://schemas.openxmlformats.org/officeDocument/2006/relationships/image" Target="../media/image7.png"/><Relationship Id="rId5" Type="http://schemas.microsoft.com/office/2007/relationships/hdphoto" Target="../media/hdphoto2.wdp"/><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2">
            <a:duotone>
              <a:prstClr val="black"/>
              <a:schemeClr val="accent5">
                <a:tint val="45000"/>
                <a:satMod val="400000"/>
              </a:scheme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0645" y="0"/>
            <a:ext cx="9763760" cy="12801600"/>
          </a:xfrm>
          <a:prstGeom prst="rect">
            <a:avLst/>
          </a:prstGeom>
        </p:spPr>
      </p:pic>
      <p:pic>
        <p:nvPicPr>
          <p:cNvPr id="5" name="图片 4"/>
          <p:cNvPicPr>
            <a:picLocks noChangeAspect="1"/>
          </p:cNvPicPr>
          <p:nvPr/>
        </p:nvPicPr>
        <p:blipFill rotWithShape="1">
          <a:blip r:embed="rId4" cstate="print">
            <a:clrChange>
              <a:clrFrom>
                <a:srgbClr val="FFFFFF"/>
              </a:clrFrom>
              <a:clrTo>
                <a:srgbClr val="FFFFFF">
                  <a:alpha val="0"/>
                </a:srgbClr>
              </a:clrTo>
            </a:clrChange>
            <a:lum bright="18000" contrast="-36000"/>
            <a:extLst>
              <a:ext uri="{BEBA8EAE-BF5A-486C-A8C5-ECC9F3942E4B}">
                <a14:imgProps xmlns:a14="http://schemas.microsoft.com/office/drawing/2010/main">
                  <a14:imgLayer r:embed="rId5">
                    <a14:imgEffect>
                      <a14:brightnessContrast bright="40000" contrast="40000"/>
                    </a14:imgEffect>
                    <a14:imgEffect>
                      <a14:colorTemperature colorTemp="11200"/>
                    </a14:imgEffect>
                  </a14:imgLayer>
                </a14:imgProps>
              </a:ext>
              <a:ext uri="{28A0092B-C50C-407E-A947-70E740481C1C}">
                <a14:useLocalDpi xmlns:a14="http://schemas.microsoft.com/office/drawing/2010/main" val="0"/>
              </a:ext>
            </a:extLst>
          </a:blip>
          <a:srcRect l="29574" r="31028" b="32775"/>
          <a:stretch>
            <a:fillRect/>
          </a:stretch>
        </p:blipFill>
        <p:spPr>
          <a:xfrm>
            <a:off x="159910" y="31473"/>
            <a:ext cx="1088731" cy="1313995"/>
          </a:xfrm>
          <a:prstGeom prst="rect">
            <a:avLst/>
          </a:prstGeom>
        </p:spPr>
      </p:pic>
      <p:pic>
        <p:nvPicPr>
          <p:cNvPr id="6" name="图片 5"/>
          <p:cNvPicPr>
            <a:picLocks noChangeAspect="1"/>
          </p:cNvPicPr>
          <p:nvPr/>
        </p:nvPicPr>
        <p:blipFill>
          <a:blip r:embed="rId6">
            <a:clrChange>
              <a:clrFrom>
                <a:srgbClr val="FFFFFF"/>
              </a:clrFrom>
              <a:clrTo>
                <a:srgbClr val="FFFFFF">
                  <a:alpha val="0"/>
                </a:srgbClr>
              </a:clrTo>
            </a:clrChange>
            <a:lum bright="24000" contrast="-24000"/>
            <a:extLst>
              <a:ext uri="{BEBA8EAE-BF5A-486C-A8C5-ECC9F3942E4B}">
                <a14:imgProps xmlns:a14="http://schemas.microsoft.com/office/drawing/2010/main">
                  <a14:imgLayer r:embed="rId7">
                    <a14:imgEffect>
                      <a14:brightnessContrast bright="40000" contrast="40000"/>
                    </a14:imgEffect>
                    <a14:imgEffect>
                      <a14:colorTemperature colorTemp="11200"/>
                    </a14:imgEffect>
                    <a14:imgEffect>
                      <a14:saturation sat="400000"/>
                    </a14:imgEffect>
                  </a14:imgLayer>
                </a14:imgProps>
              </a:ext>
            </a:extLst>
          </a:blip>
          <a:stretch>
            <a:fillRect/>
          </a:stretch>
        </p:blipFill>
        <p:spPr>
          <a:xfrm>
            <a:off x="1216660" y="127000"/>
            <a:ext cx="1494155" cy="1312545"/>
          </a:xfrm>
          <a:prstGeom prst="rect">
            <a:avLst/>
          </a:prstGeom>
        </p:spPr>
      </p:pic>
      <p:sp>
        <p:nvSpPr>
          <p:cNvPr id="22" name="文本框 21"/>
          <p:cNvSpPr txBox="1"/>
          <p:nvPr/>
        </p:nvSpPr>
        <p:spPr>
          <a:xfrm>
            <a:off x="0" y="1440180"/>
            <a:ext cx="9601835" cy="1076325"/>
          </a:xfrm>
          <a:prstGeom prst="rect">
            <a:avLst/>
          </a:prstGeom>
          <a:noFill/>
        </p:spPr>
        <p:txBody>
          <a:bodyPr wrap="square" rtlCol="0">
            <a:spAutoFit/>
          </a:bodyPr>
          <a:lstStyle/>
          <a:p>
            <a:pPr algn="ctr"/>
            <a:r>
              <a:rPr sz="3200" b="1" spc="-5" dirty="0">
                <a:solidFill>
                  <a:schemeClr val="bg1"/>
                </a:solidFill>
                <a:latin typeface="Arial" panose="020B0604020202020204"/>
                <a:cs typeface="Arial" panose="020B0604020202020204"/>
                <a:sym typeface="+mn-ea"/>
              </a:rPr>
              <a:t>Quantifying </a:t>
            </a:r>
            <a:r>
              <a:rPr sz="3200" b="1" spc="-10" dirty="0">
                <a:solidFill>
                  <a:schemeClr val="bg1"/>
                </a:solidFill>
                <a:latin typeface="Arial" panose="020B0604020202020204"/>
                <a:cs typeface="Arial" panose="020B0604020202020204"/>
                <a:sym typeface="+mn-ea"/>
              </a:rPr>
              <a:t>Polar </a:t>
            </a:r>
            <a:r>
              <a:rPr sz="3200" b="1" spc="-5" dirty="0">
                <a:solidFill>
                  <a:schemeClr val="bg1"/>
                </a:solidFill>
                <a:latin typeface="Arial" panose="020B0604020202020204"/>
                <a:cs typeface="Arial" panose="020B0604020202020204"/>
                <a:sym typeface="+mn-ea"/>
              </a:rPr>
              <a:t>Organic Reactivity </a:t>
            </a:r>
            <a:r>
              <a:rPr sz="3200" b="1" spc="-10" dirty="0">
                <a:solidFill>
                  <a:schemeClr val="bg1"/>
                </a:solidFill>
                <a:latin typeface="Arial" panose="020B0604020202020204"/>
                <a:cs typeface="Arial" panose="020B0604020202020204"/>
                <a:sym typeface="+mn-ea"/>
              </a:rPr>
              <a:t>by  Nucleophilicity and </a:t>
            </a:r>
            <a:r>
              <a:rPr sz="3200" b="1" spc="-5" dirty="0">
                <a:solidFill>
                  <a:schemeClr val="bg1"/>
                </a:solidFill>
                <a:latin typeface="Arial" panose="020B0604020202020204"/>
                <a:cs typeface="Arial" panose="020B0604020202020204"/>
                <a:sym typeface="+mn-ea"/>
              </a:rPr>
              <a:t>Electrophilicity</a:t>
            </a:r>
            <a:r>
              <a:rPr sz="3200" b="1" spc="15" dirty="0">
                <a:solidFill>
                  <a:schemeClr val="bg1"/>
                </a:solidFill>
                <a:latin typeface="Arial" panose="020B0604020202020204"/>
                <a:cs typeface="Arial" panose="020B0604020202020204"/>
                <a:sym typeface="+mn-ea"/>
              </a:rPr>
              <a:t> </a:t>
            </a:r>
            <a:r>
              <a:rPr sz="3200" b="1" spc="-10" dirty="0">
                <a:solidFill>
                  <a:schemeClr val="bg1"/>
                </a:solidFill>
                <a:latin typeface="Arial" panose="020B0604020202020204"/>
                <a:cs typeface="Arial" panose="020B0604020202020204"/>
                <a:sym typeface="+mn-ea"/>
              </a:rPr>
              <a:t>Scales</a:t>
            </a:r>
            <a:endParaRPr lang="en-US" altLang="zh-CN" sz="3200" b="1" spc="-10" dirty="0">
              <a:solidFill>
                <a:schemeClr val="bg1"/>
              </a:solidFill>
              <a:latin typeface="Arial" panose="020B0604020202020204"/>
              <a:ea typeface="微软雅黑" panose="020B0503020204020204" pitchFamily="34" charset="-122"/>
              <a:cs typeface="Arial" panose="020B0604020202020204"/>
              <a:sym typeface="+mn-ea"/>
            </a:endParaRPr>
          </a:p>
        </p:txBody>
      </p:sp>
      <p:sp>
        <p:nvSpPr>
          <p:cNvPr id="4" name="椭圆 3"/>
          <p:cNvSpPr/>
          <p:nvPr/>
        </p:nvSpPr>
        <p:spPr>
          <a:xfrm>
            <a:off x="4054475" y="206375"/>
            <a:ext cx="5546725" cy="112712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4102100" y="229235"/>
            <a:ext cx="4954905" cy="1014730"/>
          </a:xfrm>
          <a:prstGeom prst="rect">
            <a:avLst/>
          </a:prstGeom>
          <a:noFill/>
        </p:spPr>
        <p:txBody>
          <a:bodyPr wrap="square" rtlCol="0">
            <a:spAutoFit/>
          </a:bodyPr>
          <a:lstStyle/>
          <a:p>
            <a:pPr lvl="1" algn="ctr"/>
            <a:r>
              <a:rPr lang="zh-CN" altLang="en-US" sz="3200" b="1" dirty="0">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机理与合成论坛</a:t>
            </a:r>
          </a:p>
          <a:p>
            <a:pPr lvl="1" algn="ctr"/>
            <a:r>
              <a:rPr lang="en-US" altLang="zh-CN" sz="2000" b="1" dirty="0">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Mechanism and Synthesis Forum </a:t>
            </a:r>
            <a:r>
              <a:rPr lang="en-US" altLang="zh-CN" sz="2800" b="1"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 </a:t>
            </a:r>
            <a:r>
              <a:rPr lang="zh-CN" altLang="en-US" sz="2000" b="1" dirty="0">
                <a:solidFill>
                  <a:schemeClr val="bg1"/>
                </a:solidFill>
                <a:latin typeface="微软雅黑" panose="020B0503020204020204" pitchFamily="34" charset="-122"/>
                <a:ea typeface="微软雅黑" panose="020B0503020204020204" pitchFamily="34" charset="-122"/>
              </a:rPr>
              <a:t> </a:t>
            </a:r>
          </a:p>
        </p:txBody>
      </p:sp>
      <p:sp>
        <p:nvSpPr>
          <p:cNvPr id="2" name="五边形 1"/>
          <p:cNvSpPr/>
          <p:nvPr/>
        </p:nvSpPr>
        <p:spPr>
          <a:xfrm>
            <a:off x="240030" y="2623820"/>
            <a:ext cx="3993515" cy="529590"/>
          </a:xfrm>
          <a:prstGeom prst="homePlat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196850" y="2642235"/>
            <a:ext cx="4251325" cy="491490"/>
          </a:xfrm>
          <a:prstGeom prst="rect">
            <a:avLst/>
          </a:prstGeom>
          <a:noFill/>
        </p:spPr>
        <p:txBody>
          <a:bodyPr wrap="square">
            <a:spAutoFit/>
          </a:bodyPr>
          <a:lstStyle/>
          <a:p>
            <a:pPr marL="533400" algn="just">
              <a:lnSpc>
                <a:spcPct val="100000"/>
              </a:lnSpc>
              <a:spcBef>
                <a:spcPts val="3370"/>
              </a:spcBef>
            </a:pPr>
            <a:r>
              <a:rPr sz="2600" b="1" dirty="0">
                <a:solidFill>
                  <a:schemeClr val="bg1"/>
                </a:solidFill>
                <a:latin typeface="Arial" panose="020B0604020202020204"/>
                <a:cs typeface="Arial" panose="020B0604020202020204"/>
                <a:sym typeface="+mn-ea"/>
              </a:rPr>
              <a:t>2021 MAS </a:t>
            </a:r>
            <a:r>
              <a:rPr sz="2600" b="1" spc="-5" dirty="0">
                <a:solidFill>
                  <a:schemeClr val="bg1"/>
                </a:solidFill>
                <a:latin typeface="Arial" panose="020B0604020202020204"/>
                <a:cs typeface="Arial" panose="020B0604020202020204"/>
                <a:sym typeface="+mn-ea"/>
              </a:rPr>
              <a:t>Forum</a:t>
            </a:r>
            <a:r>
              <a:rPr sz="2600" b="1" spc="-15" dirty="0">
                <a:solidFill>
                  <a:schemeClr val="bg1"/>
                </a:solidFill>
                <a:latin typeface="Arial" panose="020B0604020202020204"/>
                <a:cs typeface="Arial" panose="020B0604020202020204"/>
                <a:sym typeface="+mn-ea"/>
              </a:rPr>
              <a:t> </a:t>
            </a:r>
            <a:r>
              <a:rPr sz="2600" b="1" spc="-5" dirty="0">
                <a:solidFill>
                  <a:schemeClr val="bg1"/>
                </a:solidFill>
                <a:latin typeface="Arial" panose="020B0604020202020204"/>
                <a:cs typeface="Arial" panose="020B0604020202020204"/>
                <a:sym typeface="+mn-ea"/>
              </a:rPr>
              <a:t>No.4</a:t>
            </a:r>
            <a:endParaRPr kumimoji="0" lang="zh-CN" altLang="en-US" sz="2600" b="1" i="0" kern="1200" cap="none" spc="-5" normalizeH="0" baseline="0" noProof="0" dirty="0">
              <a:solidFill>
                <a:schemeClr val="bg1"/>
              </a:solidFill>
              <a:latin typeface="Arial" panose="020B0604020202020204"/>
              <a:ea typeface="微软雅黑" panose="020B0503020204020204" pitchFamily="34" charset="-122"/>
              <a:cs typeface="Arial" panose="020B0604020202020204"/>
              <a:sym typeface="+mn-ea"/>
            </a:endParaRPr>
          </a:p>
        </p:txBody>
      </p:sp>
      <p:sp>
        <p:nvSpPr>
          <p:cNvPr id="8" name="五边形 7"/>
          <p:cNvSpPr/>
          <p:nvPr/>
        </p:nvSpPr>
        <p:spPr>
          <a:xfrm>
            <a:off x="317500" y="6835775"/>
            <a:ext cx="2019935" cy="529590"/>
          </a:xfrm>
          <a:prstGeom prst="homePlat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21435" algn="just">
              <a:lnSpc>
                <a:spcPct val="100000"/>
              </a:lnSpc>
              <a:spcBef>
                <a:spcPts val="100"/>
              </a:spcBef>
            </a:pPr>
            <a:endParaRPr lang="zh-CN" altLang="en-US" sz="2600"/>
          </a:p>
        </p:txBody>
      </p:sp>
      <p:sp>
        <p:nvSpPr>
          <p:cNvPr id="17" name="object 17"/>
          <p:cNvSpPr/>
          <p:nvPr/>
        </p:nvSpPr>
        <p:spPr>
          <a:xfrm>
            <a:off x="2058035" y="73660"/>
            <a:ext cx="2558415" cy="1333500"/>
          </a:xfrm>
          <a:prstGeom prst="rect">
            <a:avLst/>
          </a:prstGeom>
          <a:blipFill>
            <a:blip r:embed="rId8" cstate="print"/>
            <a:stretch>
              <a:fillRect/>
            </a:stretch>
          </a:blipFill>
        </p:spPr>
        <p:txBody>
          <a:bodyPr wrap="square" lIns="0" tIns="0" rIns="0" bIns="0" rtlCol="0"/>
          <a:lstStyle/>
          <a:p>
            <a:endParaRPr/>
          </a:p>
        </p:txBody>
      </p:sp>
      <p:sp>
        <p:nvSpPr>
          <p:cNvPr id="12" name="文本框 11"/>
          <p:cNvSpPr txBox="1"/>
          <p:nvPr/>
        </p:nvSpPr>
        <p:spPr>
          <a:xfrm>
            <a:off x="255905" y="3260090"/>
            <a:ext cx="6461125" cy="1753235"/>
          </a:xfrm>
          <a:prstGeom prst="rect">
            <a:avLst/>
          </a:prstGeom>
          <a:noFill/>
        </p:spPr>
        <p:txBody>
          <a:bodyPr wrap="square" rtlCol="0">
            <a:spAutoFit/>
          </a:bodyPr>
          <a:lstStyle/>
          <a:p>
            <a:pPr algn="just"/>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rPr>
              <a:t>Prof. Herbert Mayr,Chemistry Department,Ludwig-Maximilian-Universitaet Muenchen(LMU),Germany</a:t>
            </a:r>
          </a:p>
          <a:p>
            <a:pPr algn="just"/>
            <a:endPar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just"/>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rPr>
              <a:t>November 24,2021 16:00-17:30</a:t>
            </a:r>
          </a:p>
          <a:p>
            <a:pPr algn="just"/>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rPr>
              <a:t>Room S527，Mong Man Wai Building of Science and Techno</a:t>
            </a:r>
            <a:r>
              <a:rPr lang="en-US" altLang="zh-CN" b="1" dirty="0">
                <a:solidFill>
                  <a:schemeClr val="bg1"/>
                </a:solidFill>
                <a:latin typeface="Arial" panose="020B0604020202020204" pitchFamily="34" charset="0"/>
                <a:ea typeface="微软雅黑" panose="020B0503020204020204" pitchFamily="34" charset="-122"/>
                <a:cs typeface="Arial" panose="020B0604020202020204" pitchFamily="34" charset="0"/>
              </a:rPr>
              <a:t>l</a:t>
            </a:r>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rPr>
              <a:t>ogy,Tsinghua University</a:t>
            </a:r>
          </a:p>
        </p:txBody>
      </p:sp>
      <p:sp>
        <p:nvSpPr>
          <p:cNvPr id="13" name="object 3"/>
          <p:cNvSpPr/>
          <p:nvPr/>
        </p:nvSpPr>
        <p:spPr>
          <a:xfrm>
            <a:off x="7138670" y="3177540"/>
            <a:ext cx="1645920" cy="2063115"/>
          </a:xfrm>
          <a:prstGeom prst="rect">
            <a:avLst/>
          </a:prstGeom>
          <a:blipFill>
            <a:blip r:embed="rId9" cstate="print"/>
            <a:stretch>
              <a:fillRect/>
            </a:stretch>
          </a:blipFill>
        </p:spPr>
        <p:txBody>
          <a:bodyPr wrap="square" lIns="0" tIns="0" rIns="0" bIns="0" rtlCol="0"/>
          <a:lstStyle/>
          <a:p>
            <a:endParaRPr/>
          </a:p>
        </p:txBody>
      </p:sp>
      <p:sp>
        <p:nvSpPr>
          <p:cNvPr id="14" name="文本框 13"/>
          <p:cNvSpPr txBox="1"/>
          <p:nvPr/>
        </p:nvSpPr>
        <p:spPr>
          <a:xfrm>
            <a:off x="381000" y="6866255"/>
            <a:ext cx="1677035" cy="491490"/>
          </a:xfrm>
          <a:prstGeom prst="rect">
            <a:avLst/>
          </a:prstGeom>
          <a:noFill/>
        </p:spPr>
        <p:txBody>
          <a:bodyPr wrap="square" rtlCol="0">
            <a:spAutoFit/>
          </a:bodyPr>
          <a:lstStyle/>
          <a:p>
            <a:pPr algn="just"/>
            <a:r>
              <a:rPr sz="2600" b="1" spc="-5" dirty="0">
                <a:solidFill>
                  <a:srgbClr val="FFFFFF"/>
                </a:solidFill>
                <a:latin typeface="Arial" panose="020B0604020202020204"/>
                <a:cs typeface="Arial" panose="020B0604020202020204"/>
                <a:sym typeface="+mn-ea"/>
              </a:rPr>
              <a:t>Abstract</a:t>
            </a:r>
            <a:endParaRPr lang="zh-CN" altLang="en-US" sz="2600"/>
          </a:p>
        </p:txBody>
      </p:sp>
      <p:sp>
        <p:nvSpPr>
          <p:cNvPr id="16" name="文本框 15"/>
          <p:cNvSpPr txBox="1"/>
          <p:nvPr/>
        </p:nvSpPr>
        <p:spPr>
          <a:xfrm>
            <a:off x="255905" y="5347335"/>
            <a:ext cx="9097645" cy="1344930"/>
          </a:xfrm>
          <a:prstGeom prst="rect">
            <a:avLst/>
          </a:prstGeom>
          <a:noFill/>
        </p:spPr>
        <p:txBody>
          <a:bodyPr wrap="square" rtlCol="0">
            <a:spAutoFit/>
          </a:bodyPr>
          <a:lstStyle/>
          <a:p>
            <a:pPr marL="12700" marR="5080" algn="just">
              <a:lnSpc>
                <a:spcPct val="102000"/>
              </a:lnSpc>
              <a:spcBef>
                <a:spcPts val="95"/>
              </a:spcBef>
            </a:pPr>
            <a:r>
              <a:rPr sz="1600" dirty="0">
                <a:solidFill>
                  <a:schemeClr val="bg1"/>
                </a:solidFill>
                <a:latin typeface="Arial" panose="020B0604020202020204"/>
                <a:cs typeface="Arial" panose="020B0604020202020204"/>
                <a:sym typeface="+mn-ea"/>
              </a:rPr>
              <a:t>Mayr is a member of the Bavarian Academy of Sciences and the German National Academy of Sciences.In 2019,he received the James-Flack-Norris Award for Physical Organic Chemistry of the American Chemical Society for his work on the development of nucleophilicity and electrophilicity scales which can be applied for planning organic syntheses,modelling carbocationic polymerizations,and elucidating reaction mechanisms.</a:t>
            </a:r>
          </a:p>
        </p:txBody>
      </p:sp>
      <p:sp>
        <p:nvSpPr>
          <p:cNvPr id="18" name="文本框 17"/>
          <p:cNvSpPr txBox="1"/>
          <p:nvPr/>
        </p:nvSpPr>
        <p:spPr>
          <a:xfrm>
            <a:off x="287020" y="7531735"/>
            <a:ext cx="4808220" cy="2799715"/>
          </a:xfrm>
          <a:prstGeom prst="rect">
            <a:avLst/>
          </a:prstGeom>
          <a:noFill/>
        </p:spPr>
        <p:txBody>
          <a:bodyPr wrap="square" rtlCol="0">
            <a:spAutoFit/>
          </a:bodyPr>
          <a:lstStyle/>
          <a:p>
            <a:pPr algn="just"/>
            <a:r>
              <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rPr>
              <a:t>This lecture will describe the development of nucleophilicity and electrophilicity scales in a historical view,as well as recent progress in quantifying polar organic reactivity using eq(1).</a:t>
            </a:r>
          </a:p>
          <a:p>
            <a:pPr algn="just"/>
            <a:r>
              <a:rPr lang="en-US" altLang="zh-CN" sz="160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rPr>
              <a:t>lg</a:t>
            </a:r>
            <a:r>
              <a:rPr lang="zh-CN" altLang="en-US" sz="1600" i="1">
                <a:solidFill>
                  <a:schemeClr val="bg1"/>
                </a:solidFill>
                <a:latin typeface="Arial" panose="020B0604020202020204" pitchFamily="34" charset="0"/>
                <a:ea typeface="微软雅黑" panose="020B0503020204020204" pitchFamily="34" charset="-122"/>
                <a:cs typeface="Arial" panose="020B0604020202020204" pitchFamily="34" charset="0"/>
              </a:rPr>
              <a:t>k</a:t>
            </a:r>
            <a:r>
              <a:rPr lang="zh-CN" altLang="en-US" sz="1600" baseline="-25000">
                <a:solidFill>
                  <a:schemeClr val="bg1"/>
                </a:solidFill>
                <a:latin typeface="Arial" panose="020B0604020202020204" pitchFamily="34" charset="0"/>
                <a:ea typeface="微软雅黑" panose="020B0503020204020204" pitchFamily="34" charset="-122"/>
                <a:cs typeface="Arial" panose="020B0604020202020204" pitchFamily="34" charset="0"/>
              </a:rPr>
              <a:t>20°C</a:t>
            </a:r>
            <a:r>
              <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rPr>
              <a:t> = </a:t>
            </a:r>
            <a:r>
              <a:rPr lang="zh-CN" altLang="en-US" sz="1600" i="1">
                <a:solidFill>
                  <a:schemeClr val="bg1"/>
                </a:solidFill>
                <a:latin typeface="Arial" panose="020B0604020202020204" pitchFamily="34" charset="0"/>
                <a:ea typeface="微软雅黑" panose="020B0503020204020204" pitchFamily="34" charset="-122"/>
                <a:cs typeface="Arial" panose="020B0604020202020204" pitchFamily="34" charset="0"/>
              </a:rPr>
              <a:t>s</a:t>
            </a:r>
            <a:r>
              <a:rPr lang="zh-CN" altLang="en-US" sz="1600" i="1" baseline="-25000">
                <a:solidFill>
                  <a:schemeClr val="bg1"/>
                </a:solidFill>
                <a:latin typeface="Arial" panose="020B0604020202020204" pitchFamily="34" charset="0"/>
                <a:ea typeface="微软雅黑" panose="020B0503020204020204" pitchFamily="34" charset="-122"/>
                <a:cs typeface="Arial" panose="020B0604020202020204" pitchFamily="34" charset="0"/>
              </a:rPr>
              <a:t>N</a:t>
            </a:r>
            <a:r>
              <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rPr>
              <a:t>(</a:t>
            </a:r>
            <a:r>
              <a:rPr lang="zh-CN" altLang="en-US" sz="1600" i="1">
                <a:solidFill>
                  <a:schemeClr val="bg1"/>
                </a:solidFill>
                <a:latin typeface="Arial" panose="020B0604020202020204" pitchFamily="34" charset="0"/>
                <a:ea typeface="微软雅黑" panose="020B0503020204020204" pitchFamily="34" charset="-122"/>
                <a:cs typeface="Arial" panose="020B0604020202020204" pitchFamily="34" charset="0"/>
              </a:rPr>
              <a:t>E</a:t>
            </a:r>
            <a:r>
              <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zh-CN" altLang="en-US" sz="1600" i="1">
                <a:solidFill>
                  <a:schemeClr val="bg1"/>
                </a:solidFill>
                <a:latin typeface="Arial" panose="020B0604020202020204" pitchFamily="34" charset="0"/>
                <a:ea typeface="微软雅黑" panose="020B0503020204020204" pitchFamily="34" charset="-122"/>
                <a:cs typeface="Arial" panose="020B0604020202020204" pitchFamily="34" charset="0"/>
              </a:rPr>
              <a:t> N</a:t>
            </a:r>
            <a:r>
              <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rPr>
              <a:t>)</a:t>
            </a:r>
            <a:r>
              <a:rPr lang="en-US" altLang="zh-CN" sz="160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rPr>
              <a:t> (1)</a:t>
            </a:r>
          </a:p>
          <a:p>
            <a:pPr algn="just"/>
            <a:r>
              <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rPr>
              <a:t>By using para-and meta-substituted benzhydr yliumions</a:t>
            </a:r>
            <a:r>
              <a:rPr lang="en-US" altLang="zh-CN" sz="160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rPr>
              <a:t>(Ar</a:t>
            </a:r>
            <a:r>
              <a:rPr lang="zh-CN" altLang="en-US" sz="1600" baseline="-25000">
                <a:solidFill>
                  <a:schemeClr val="bg1"/>
                </a:solidFill>
                <a:latin typeface="Arial" panose="020B0604020202020204" pitchFamily="34" charset="0"/>
                <a:ea typeface="微软雅黑" panose="020B0503020204020204" pitchFamily="34" charset="-122"/>
                <a:cs typeface="Arial" panose="020B0604020202020204" pitchFamily="34" charset="0"/>
              </a:rPr>
              <a:t>2</a:t>
            </a:r>
            <a:r>
              <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rPr>
              <a:t>CH</a:t>
            </a:r>
            <a:r>
              <a:rPr lang="zh-CN" altLang="en-US" sz="1600" baseline="30000">
                <a:solidFill>
                  <a:schemeClr val="bg1"/>
                </a:solidFill>
                <a:latin typeface="Arial" panose="020B0604020202020204" pitchFamily="34" charset="0"/>
                <a:ea typeface="微软雅黑" panose="020B0503020204020204" pitchFamily="34" charset="-122"/>
                <a:cs typeface="Arial" panose="020B0604020202020204" pitchFamily="34" charset="0"/>
              </a:rPr>
              <a:t>+</a:t>
            </a:r>
            <a:r>
              <a:rPr lang="zh-CN" altLang="en-US" sz="1600">
                <a:solidFill>
                  <a:schemeClr val="bg1"/>
                </a:solidFill>
                <a:latin typeface="Arial" panose="020B0604020202020204" pitchFamily="34" charset="0"/>
                <a:ea typeface="微软雅黑" panose="020B0503020204020204" pitchFamily="34" charset="-122"/>
                <a:cs typeface="Arial" panose="020B0604020202020204" pitchFamily="34" charset="0"/>
              </a:rPr>
              <a:t>) and structurally related quinone methides as reference electrophiles which differ widely in reactivity,we have created the most  comprehensive nucleophilicity scales presently available.</a:t>
            </a:r>
          </a:p>
        </p:txBody>
      </p:sp>
      <p:pic>
        <p:nvPicPr>
          <p:cNvPr id="19" name="图片 18"/>
          <p:cNvPicPr>
            <a:picLocks noChangeAspect="1"/>
          </p:cNvPicPr>
          <p:nvPr/>
        </p:nvPicPr>
        <p:blipFill>
          <a:blip r:embed="rId10"/>
          <a:stretch>
            <a:fillRect/>
          </a:stretch>
        </p:blipFill>
        <p:spPr>
          <a:xfrm>
            <a:off x="5470525" y="7524115"/>
            <a:ext cx="3769360" cy="3049270"/>
          </a:xfrm>
          <a:prstGeom prst="rect">
            <a:avLst/>
          </a:prstGeom>
        </p:spPr>
      </p:pic>
      <p:sp>
        <p:nvSpPr>
          <p:cNvPr id="20" name="五边形 19"/>
          <p:cNvSpPr/>
          <p:nvPr/>
        </p:nvSpPr>
        <p:spPr>
          <a:xfrm>
            <a:off x="317500" y="10565130"/>
            <a:ext cx="2259330" cy="529590"/>
          </a:xfrm>
          <a:prstGeom prst="homePlat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394970" y="10573385"/>
            <a:ext cx="2181860" cy="491490"/>
          </a:xfrm>
          <a:prstGeom prst="rect">
            <a:avLst/>
          </a:prstGeom>
          <a:noFill/>
        </p:spPr>
        <p:txBody>
          <a:bodyPr wrap="square" rtlCol="0">
            <a:spAutoFit/>
          </a:bodyPr>
          <a:lstStyle/>
          <a:p>
            <a:r>
              <a:rPr lang="zh-CN" altLang="en-US" sz="2600" b="1">
                <a:solidFill>
                  <a:schemeClr val="bg1"/>
                </a:solidFill>
                <a:latin typeface="微软雅黑" panose="020B0503020204020204" pitchFamily="34" charset="-122"/>
                <a:ea typeface="微软雅黑" panose="020B0503020204020204" pitchFamily="34" charset="-122"/>
              </a:rPr>
              <a:t>直播二维码</a:t>
            </a:r>
          </a:p>
        </p:txBody>
      </p:sp>
      <p:sp>
        <p:nvSpPr>
          <p:cNvPr id="26" name="文本框 25"/>
          <p:cNvSpPr txBox="1"/>
          <p:nvPr/>
        </p:nvSpPr>
        <p:spPr>
          <a:xfrm>
            <a:off x="2534920" y="12209780"/>
            <a:ext cx="1405890" cy="368300"/>
          </a:xfrm>
          <a:prstGeom prst="rect">
            <a:avLst/>
          </a:prstGeom>
          <a:noFill/>
        </p:spPr>
        <p:txBody>
          <a:bodyPr wrap="square" rtlCol="0">
            <a:spAutoFit/>
          </a:bodyPr>
          <a:lstStyle/>
          <a:p>
            <a:r>
              <a:rPr lang="zh-CN" altLang="en-US">
                <a:solidFill>
                  <a:schemeClr val="bg1"/>
                </a:solidFill>
                <a:latin typeface="微软雅黑" panose="020B0503020204020204" pitchFamily="34" charset="-122"/>
                <a:ea typeface="微软雅黑" panose="020B0503020204020204" pitchFamily="34" charset="-122"/>
              </a:rPr>
              <a:t>邃瞳科学云</a:t>
            </a:r>
          </a:p>
        </p:txBody>
      </p:sp>
      <p:pic>
        <p:nvPicPr>
          <p:cNvPr id="32" name="图片 31"/>
          <p:cNvPicPr>
            <a:picLocks noChangeAspect="1"/>
          </p:cNvPicPr>
          <p:nvPr/>
        </p:nvPicPr>
        <p:blipFill>
          <a:blip r:embed="rId11"/>
          <a:stretch>
            <a:fillRect/>
          </a:stretch>
        </p:blipFill>
        <p:spPr>
          <a:xfrm>
            <a:off x="4801235" y="11099800"/>
            <a:ext cx="1086485" cy="1086485"/>
          </a:xfrm>
          <a:prstGeom prst="rect">
            <a:avLst/>
          </a:prstGeom>
        </p:spPr>
      </p:pic>
      <p:sp>
        <p:nvSpPr>
          <p:cNvPr id="34" name="文本框 33"/>
          <p:cNvSpPr txBox="1"/>
          <p:nvPr/>
        </p:nvSpPr>
        <p:spPr>
          <a:xfrm>
            <a:off x="5082540" y="12209780"/>
            <a:ext cx="729615" cy="368300"/>
          </a:xfrm>
          <a:prstGeom prst="rect">
            <a:avLst/>
          </a:prstGeom>
          <a:noFill/>
        </p:spPr>
        <p:txBody>
          <a:bodyPr wrap="square" rtlCol="0">
            <a:spAutoFit/>
          </a:bodyPr>
          <a:lstStyle/>
          <a:p>
            <a:pPr algn="just"/>
            <a:r>
              <a:rPr lang="en-US" altLang="zh-CN">
                <a:solidFill>
                  <a:schemeClr val="bg1"/>
                </a:solidFill>
                <a:latin typeface="微软雅黑" panose="020B0503020204020204" pitchFamily="34" charset="-122"/>
                <a:ea typeface="微软雅黑" panose="020B0503020204020204" pitchFamily="34" charset="-122"/>
              </a:rPr>
              <a:t>B</a:t>
            </a:r>
            <a:r>
              <a:rPr lang="zh-CN" altLang="en-US">
                <a:solidFill>
                  <a:schemeClr val="bg1"/>
                </a:solidFill>
                <a:latin typeface="微软雅黑" panose="020B0503020204020204" pitchFamily="34" charset="-122"/>
                <a:ea typeface="微软雅黑" panose="020B0503020204020204" pitchFamily="34" charset="-122"/>
              </a:rPr>
              <a:t>站</a:t>
            </a:r>
          </a:p>
        </p:txBody>
      </p:sp>
      <p:pic>
        <p:nvPicPr>
          <p:cNvPr id="36" name="图片 35"/>
          <p:cNvPicPr>
            <a:picLocks noChangeAspect="1"/>
          </p:cNvPicPr>
          <p:nvPr/>
        </p:nvPicPr>
        <p:blipFill>
          <a:blip r:embed="rId12"/>
          <a:stretch>
            <a:fillRect/>
          </a:stretch>
        </p:blipFill>
        <p:spPr>
          <a:xfrm>
            <a:off x="6939915" y="11123295"/>
            <a:ext cx="1086485" cy="1086485"/>
          </a:xfrm>
          <a:prstGeom prst="rect">
            <a:avLst/>
          </a:prstGeom>
        </p:spPr>
      </p:pic>
      <p:sp>
        <p:nvSpPr>
          <p:cNvPr id="37" name="文本框 36"/>
          <p:cNvSpPr txBox="1"/>
          <p:nvPr/>
        </p:nvSpPr>
        <p:spPr>
          <a:xfrm>
            <a:off x="7049135" y="12209780"/>
            <a:ext cx="969645" cy="368300"/>
          </a:xfrm>
          <a:prstGeom prst="rect">
            <a:avLst/>
          </a:prstGeom>
          <a:noFill/>
        </p:spPr>
        <p:txBody>
          <a:bodyPr wrap="square" rtlCol="0">
            <a:spAutoFit/>
          </a:bodyPr>
          <a:lstStyle/>
          <a:p>
            <a:pPr algn="just"/>
            <a:r>
              <a:rPr lang="zh-CN">
                <a:solidFill>
                  <a:schemeClr val="bg1"/>
                </a:solidFill>
                <a:latin typeface="微软雅黑" panose="020B0503020204020204" pitchFamily="34" charset="-122"/>
                <a:ea typeface="微软雅黑" panose="020B0503020204020204" pitchFamily="34" charset="-122"/>
              </a:rPr>
              <a:t>视频号</a:t>
            </a:r>
          </a:p>
        </p:txBody>
      </p:sp>
      <p:pic>
        <p:nvPicPr>
          <p:cNvPr id="3" name="图片 2" descr="邃瞳科学云"/>
          <p:cNvPicPr>
            <a:picLocks noChangeAspect="1"/>
          </p:cNvPicPr>
          <p:nvPr/>
        </p:nvPicPr>
        <p:blipFill>
          <a:blip r:embed="rId13"/>
          <a:stretch>
            <a:fillRect/>
          </a:stretch>
        </p:blipFill>
        <p:spPr>
          <a:xfrm>
            <a:off x="2672080" y="11099800"/>
            <a:ext cx="1076960" cy="1076960"/>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TotalTime>
  <Words>221</Words>
  <Application>Microsoft Office PowerPoint</Application>
  <PresentationFormat>A3 纸张(297x420 毫米)</PresentationFormat>
  <Paragraphs>17</Paragraphs>
  <Slides>1</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vt:i4>
      </vt:variant>
    </vt:vector>
  </HeadingPairs>
  <TitlesOfParts>
    <vt:vector size="8" baseType="lpstr">
      <vt:lpstr>等线</vt:lpstr>
      <vt:lpstr>等线 Light</vt:lpstr>
      <vt:lpstr>微软雅黑</vt:lpstr>
      <vt:lpstr>Arial</vt:lpstr>
      <vt:lpstr>Calibri</vt:lpstr>
      <vt:lpstr>Calibri Light</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万 红凤</dc:creator>
  <cp:lastModifiedBy>Windows 用户</cp:lastModifiedBy>
  <cp:revision>88</cp:revision>
  <dcterms:created xsi:type="dcterms:W3CDTF">2020-11-30T03:05:00Z</dcterms:created>
  <dcterms:modified xsi:type="dcterms:W3CDTF">2021-11-19T03:49:14Z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7357F0DCC3EA424BBEC25F1496D0B2BC</vt:lpwstr>
  </property>
  <property fmtid="{D5CDD505-2E9C-101B-9397-08002B2CF9AE}" pid="3" name="KSOProductBuildVer">
    <vt:lpwstr>2052-11.1.0.11045</vt:lpwstr>
  </property>
</Properties>
</file>