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22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43DAC6B-A227-4F81-A9A9-86EEBB2AA844}"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41216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43DAC6B-A227-4F81-A9A9-86EEBB2AA844}"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946321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43DAC6B-A227-4F81-A9A9-86EEBB2AA844}"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65403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43DAC6B-A227-4F81-A9A9-86EEBB2AA844}"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638568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43DAC6B-A227-4F81-A9A9-86EEBB2AA844}" type="datetimeFigureOut">
              <a:rPr lang="en-US" smtClean="0"/>
              <a:t>3/7/2023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264336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43DAC6B-A227-4F81-A9A9-86EEBB2AA844}" type="datetimeFigureOut">
              <a:rPr lang="en-US" smtClean="0"/>
              <a:t>3/7/2023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48792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DAC6B-A227-4F81-A9A9-86EEBB2AA844}" type="datetimeFigureOut">
              <a:rPr lang="en-US" smtClean="0"/>
              <a:t>3/7/2023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81621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43DAC6B-A227-4F81-A9A9-86EEBB2AA844}"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324711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43DAC6B-A227-4F81-A9A9-86EEBB2AA844}"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926414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43DAC6B-A227-4F81-A9A9-86EEBB2AA844}"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343113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43DAC6B-A227-4F81-A9A9-86EEBB2AA844}"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914080-A2CB-473A-9D8D-1EBE56EDBBD8}" type="slidenum">
              <a:rPr lang="en-US" smtClean="0"/>
              <a:t>‹#›</a:t>
            </a:fld>
            <a:endParaRPr lang="en-US"/>
          </a:p>
        </p:txBody>
      </p:sp>
    </p:spTree>
    <p:extLst>
      <p:ext uri="{BB962C8B-B14F-4D97-AF65-F5344CB8AC3E}">
        <p14:creationId xmlns:p14="http://schemas.microsoft.com/office/powerpoint/2010/main" val="1774885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43DAC6B-A227-4F81-A9A9-86EEBB2AA844}" type="datetimeFigureOut">
              <a:rPr lang="en-US" smtClean="0"/>
              <a:t>3/7/2023</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9914080-A2CB-473A-9D8D-1EBE56EDBBD8}" type="slidenum">
              <a:rPr lang="en-US" smtClean="0"/>
              <a:t>‹#›</a:t>
            </a:fld>
            <a:endParaRPr lang="en-US"/>
          </a:p>
        </p:txBody>
      </p:sp>
    </p:spTree>
    <p:extLst>
      <p:ext uri="{BB962C8B-B14F-4D97-AF65-F5344CB8AC3E}">
        <p14:creationId xmlns:p14="http://schemas.microsoft.com/office/powerpoint/2010/main" val="867157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82CEFDC-B470-CDE1-618B-3C567E50A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004686" cy="9906000"/>
          </a:xfrm>
          <a:prstGeom prst="rect">
            <a:avLst/>
          </a:prstGeom>
        </p:spPr>
      </p:pic>
      <p:sp>
        <p:nvSpPr>
          <p:cNvPr id="8" name="文本框 7">
            <a:extLst>
              <a:ext uri="{FF2B5EF4-FFF2-40B4-BE49-F238E27FC236}">
                <a16:creationId xmlns:a16="http://schemas.microsoft.com/office/drawing/2014/main" id="{9410DF19-BEF3-22C7-F666-C9745FDECFE2}"/>
              </a:ext>
            </a:extLst>
          </p:cNvPr>
          <p:cNvSpPr txBox="1"/>
          <p:nvPr/>
        </p:nvSpPr>
        <p:spPr>
          <a:xfrm>
            <a:off x="1612583" y="752918"/>
            <a:ext cx="3779520" cy="523220"/>
          </a:xfrm>
          <a:prstGeom prst="rect">
            <a:avLst/>
          </a:prstGeom>
          <a:noFill/>
        </p:spPr>
        <p:txBody>
          <a:bodyPr wrap="square" rtlCol="0">
            <a:spAutoFit/>
          </a:bodyPr>
          <a:lstStyle/>
          <a:p>
            <a:r>
              <a:rPr lang="zh-CN" altLang="en-US" sz="2800" b="1" dirty="0">
                <a:solidFill>
                  <a:schemeClr val="bg1"/>
                </a:solidFill>
              </a:rPr>
              <a:t>清华大学化学工程系</a:t>
            </a:r>
            <a:endParaRPr lang="en-US" sz="2800" b="1" dirty="0">
              <a:solidFill>
                <a:schemeClr val="bg1"/>
              </a:solidFill>
            </a:endParaRPr>
          </a:p>
        </p:txBody>
      </p:sp>
      <p:sp>
        <p:nvSpPr>
          <p:cNvPr id="9" name="文本框 8">
            <a:extLst>
              <a:ext uri="{FF2B5EF4-FFF2-40B4-BE49-F238E27FC236}">
                <a16:creationId xmlns:a16="http://schemas.microsoft.com/office/drawing/2014/main" id="{79DDD904-8FB2-C915-F97F-642E1CFF4525}"/>
              </a:ext>
            </a:extLst>
          </p:cNvPr>
          <p:cNvSpPr txBox="1"/>
          <p:nvPr/>
        </p:nvSpPr>
        <p:spPr>
          <a:xfrm>
            <a:off x="52218" y="2199262"/>
            <a:ext cx="6844066" cy="3641061"/>
          </a:xfrm>
          <a:prstGeom prst="rect">
            <a:avLst/>
          </a:prstGeom>
          <a:noFill/>
        </p:spPr>
        <p:txBody>
          <a:bodyPr wrap="square">
            <a:spAutoFit/>
          </a:bodyPr>
          <a:lstStyle/>
          <a:p>
            <a:pPr algn="ctr">
              <a:lnSpc>
                <a:spcPct val="107000"/>
              </a:lnSpc>
              <a:spcAft>
                <a:spcPts val="800"/>
              </a:spcAft>
            </a:pPr>
            <a:r>
              <a:rPr lang="en-US"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超快电子显微镜及其在非平衡态超快动力学中的应用</a:t>
            </a:r>
            <a:endParaRPr lang="en-US" sz="14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endParaRPr>
          </a:p>
          <a:p>
            <a:pPr algn="ctr">
              <a:lnSpc>
                <a:spcPct val="107000"/>
              </a:lnSpc>
              <a:spcAft>
                <a:spcPts val="800"/>
              </a:spcAft>
            </a:pPr>
            <a:r>
              <a:rPr lang="zh-CN" sz="20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付学文</a:t>
            </a:r>
            <a:endParaRPr lang="en-US"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endParaRPr>
          </a:p>
          <a:p>
            <a:pPr algn="ctr">
              <a:lnSpc>
                <a:spcPct val="107000"/>
              </a:lnSpc>
              <a:spcAft>
                <a:spcPts val="800"/>
              </a:spcAft>
            </a:pPr>
            <a:r>
              <a:rPr lang="zh-CN" sz="11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南开大学物理科学学院超快电子显微镜实验室</a:t>
            </a:r>
            <a:endParaRPr lang="en-US" sz="105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endParaRPr>
          </a:p>
          <a:p>
            <a:pPr>
              <a:lnSpc>
                <a:spcPct val="107000"/>
              </a:lnSpc>
              <a:spcAft>
                <a:spcPts val="800"/>
              </a:spcAft>
            </a:pP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摘要</a:t>
            </a:r>
            <a:r>
              <a:rPr lang="zh-CN" sz="11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endParaRPr lang="en-US" sz="105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endParaRPr>
          </a:p>
          <a:p>
            <a:pPr indent="359410" algn="just">
              <a:lnSpc>
                <a:spcPct val="107000"/>
              </a:lnSpc>
              <a:spcAft>
                <a:spcPts val="800"/>
              </a:spcAft>
            </a:pP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超快电子显微镜由于可以在超高的时间和空间尺度直接观察物质的结构相变、形貌变化、载流子相互作用等瞬态动力学过程，已逐渐成为物理、化学、材料和生物等多学科研究领域重要的动力学研究手段</a:t>
            </a:r>
            <a:r>
              <a:rPr lang="en-US" sz="1200" baseline="300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[1]</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。本报告将首先简单介绍</a:t>
            </a:r>
            <a:r>
              <a:rPr lang="en-US" alt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超快电子显微镜技术的发展历程和当前研究现状。随后，将重点介绍我们近年来在发展新型原位</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超快电子显微镜技术及其应用方面做的一些工作，包括：</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1</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）将自行研制的超薄液体池器件与自主搭建的</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超快电子显微镜进行结合发展了液相</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超快电子显微技术，在纳秒与纳米时空尺度研究了水溶液中纳米金颗粒在飞秒激光脉冲作用下的超快动力学行为</a:t>
            </a:r>
            <a:r>
              <a:rPr lang="en-US" sz="1200" baseline="300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[2,3,4]</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 </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）基于自由光子和高能电子的量子调制作用，发展了双色光子调制的近场超快电子显微镜技术，将超快电镜的时间分辨率提升了一个数量级，在飞秒与纳米尺度揭示了单个</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Mott</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绝缘体纳米线的相变动力学过程</a:t>
            </a:r>
            <a:r>
              <a:rPr lang="en-US" sz="1200" baseline="300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[5,6]</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3</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）发展了基于微波调制的新型超快电镜，首次对</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5G</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电磁波在天线中传播动力学过程进行了可视化</a:t>
            </a:r>
            <a:r>
              <a:rPr lang="en-US" sz="1200" baseline="300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[7]</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。最后将对</a:t>
            </a:r>
            <a:r>
              <a:rPr lang="en-US"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lang="zh-CN" sz="12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超快电子显微镜的技术发展方向和应用前景进行简单的展望和讨论。</a:t>
            </a:r>
            <a:endParaRPr lang="en-US" sz="1100" dirty="0">
              <a:solidFill>
                <a:schemeClr val="bg1"/>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10" name="文本框 9">
            <a:extLst>
              <a:ext uri="{FF2B5EF4-FFF2-40B4-BE49-F238E27FC236}">
                <a16:creationId xmlns:a16="http://schemas.microsoft.com/office/drawing/2014/main" id="{6717B0FD-852C-7D9E-5279-C80872A63EDD}"/>
              </a:ext>
            </a:extLst>
          </p:cNvPr>
          <p:cNvSpPr txBox="1"/>
          <p:nvPr/>
        </p:nvSpPr>
        <p:spPr>
          <a:xfrm>
            <a:off x="87482" y="1537330"/>
            <a:ext cx="5433787" cy="923330"/>
          </a:xfrm>
          <a:prstGeom prst="rect">
            <a:avLst/>
          </a:prstGeom>
          <a:noFill/>
        </p:spPr>
        <p:txBody>
          <a:bodyPr wrap="square" rtlCol="0">
            <a:spAutoFit/>
          </a:bodyPr>
          <a:lstStyle/>
          <a:p>
            <a:r>
              <a:rPr lang="zh-CN" altLang="en-US" b="1" dirty="0">
                <a:solidFill>
                  <a:schemeClr val="bg1"/>
                </a:solidFill>
              </a:rPr>
              <a:t>报告时间： </a:t>
            </a:r>
            <a:r>
              <a:rPr lang="en-US" altLang="zh-CN" b="1" dirty="0">
                <a:solidFill>
                  <a:schemeClr val="bg1"/>
                </a:solidFill>
              </a:rPr>
              <a:t>2023</a:t>
            </a:r>
            <a:r>
              <a:rPr lang="zh-CN" altLang="en-US" b="1" dirty="0">
                <a:solidFill>
                  <a:schemeClr val="bg1"/>
                </a:solidFill>
              </a:rPr>
              <a:t>年</a:t>
            </a:r>
            <a:r>
              <a:rPr lang="en-US" altLang="zh-CN" b="1" dirty="0">
                <a:solidFill>
                  <a:schemeClr val="bg1"/>
                </a:solidFill>
              </a:rPr>
              <a:t>3</a:t>
            </a:r>
            <a:r>
              <a:rPr lang="zh-CN" altLang="en-US" b="1" dirty="0">
                <a:solidFill>
                  <a:schemeClr val="bg1"/>
                </a:solidFill>
              </a:rPr>
              <a:t>月</a:t>
            </a:r>
            <a:r>
              <a:rPr lang="en-US" altLang="zh-CN" b="1" dirty="0">
                <a:solidFill>
                  <a:schemeClr val="bg1"/>
                </a:solidFill>
              </a:rPr>
              <a:t>13</a:t>
            </a:r>
            <a:r>
              <a:rPr lang="zh-CN" altLang="en-US" b="1" dirty="0">
                <a:solidFill>
                  <a:schemeClr val="bg1"/>
                </a:solidFill>
              </a:rPr>
              <a:t>日 </a:t>
            </a:r>
            <a:r>
              <a:rPr lang="en-US" altLang="zh-CN" b="1" dirty="0">
                <a:solidFill>
                  <a:schemeClr val="bg1"/>
                </a:solidFill>
              </a:rPr>
              <a:t>9</a:t>
            </a:r>
            <a:r>
              <a:rPr lang="zh-CN" altLang="en-US" b="1" dirty="0">
                <a:solidFill>
                  <a:schemeClr val="bg1"/>
                </a:solidFill>
              </a:rPr>
              <a:t>：</a:t>
            </a:r>
            <a:r>
              <a:rPr lang="en-US" altLang="zh-CN" b="1" dirty="0">
                <a:solidFill>
                  <a:schemeClr val="bg1"/>
                </a:solidFill>
              </a:rPr>
              <a:t>30-11</a:t>
            </a:r>
            <a:r>
              <a:rPr lang="zh-CN" altLang="en-US" b="1" dirty="0">
                <a:solidFill>
                  <a:schemeClr val="bg1"/>
                </a:solidFill>
              </a:rPr>
              <a:t>：</a:t>
            </a:r>
            <a:r>
              <a:rPr lang="en-US" altLang="zh-CN" b="1" dirty="0">
                <a:solidFill>
                  <a:schemeClr val="bg1"/>
                </a:solidFill>
              </a:rPr>
              <a:t>00</a:t>
            </a:r>
          </a:p>
          <a:p>
            <a:r>
              <a:rPr lang="zh-CN" altLang="en-US" b="1" dirty="0">
                <a:solidFill>
                  <a:schemeClr val="bg1"/>
                </a:solidFill>
              </a:rPr>
              <a:t>报告地点： 工物馆</a:t>
            </a:r>
            <a:r>
              <a:rPr lang="en-US" altLang="zh-CN" b="1" dirty="0">
                <a:solidFill>
                  <a:schemeClr val="bg1"/>
                </a:solidFill>
              </a:rPr>
              <a:t>324A</a:t>
            </a:r>
          </a:p>
          <a:p>
            <a:endParaRPr lang="en-US" dirty="0"/>
          </a:p>
        </p:txBody>
      </p:sp>
      <p:pic>
        <p:nvPicPr>
          <p:cNvPr id="12" name="图片 1">
            <a:extLst>
              <a:ext uri="{FF2B5EF4-FFF2-40B4-BE49-F238E27FC236}">
                <a16:creationId xmlns:a16="http://schemas.microsoft.com/office/drawing/2014/main" id="{6B6ED6AF-6C02-F973-4041-22AB25C59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166"/>
          <a:stretch>
            <a:fillRect/>
          </a:stretch>
        </p:blipFill>
        <p:spPr bwMode="auto">
          <a:xfrm>
            <a:off x="122007" y="6270215"/>
            <a:ext cx="1559784" cy="202867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1F2272EE-C5B2-E2D0-A85C-C48E5D5D91D9}"/>
              </a:ext>
            </a:extLst>
          </p:cNvPr>
          <p:cNvSpPr>
            <a:spLocks noChangeArrowheads="1"/>
          </p:cNvSpPr>
          <p:nvPr/>
        </p:nvSpPr>
        <p:spPr bwMode="auto">
          <a:xfrm>
            <a:off x="1751580" y="5675207"/>
            <a:ext cx="4899743"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宋体" panose="02010600030101010101" pitchFamily="2" charset="-122"/>
              </a:rPr>
              <a:t>报告人简介：</a:t>
            </a:r>
            <a:endParaRPr kumimoji="0" lang="zh-CN" altLang="en-US" sz="4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付学文，南开大学物理科学学院教授，博士生导师，南开大学超快电子显微镜实验室负责人，国家海外高层次引进青年人才，天津市杰出青年基金获得者，南开大学百名青年学科带头人，国家重点研发计划青年首席科学家。主持国家重大科研仪器研制专项、国家重点研发计划青年项目等多个国家级科研项目。于</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2014</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年博士毕业于北京大学凝聚态物理专业（导师为俞大鹏院士），曾先后在美国加州理工学院（诺奖得主</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Ahmed Zewail</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教授研究组）和布鲁克海文国家实验室（电子显微学专家</a:t>
            </a:r>
            <a:r>
              <a:rPr kumimoji="0" lang="en-US" altLang="zh-CN" sz="1100" b="0" i="0" u="none" strike="noStrike" cap="none" normalizeH="0" baseline="0" dirty="0" err="1">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Yimei</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 Zhu</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教授研究组）从事研究工作。于</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2019</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年加入南开大学物理科学学院，建立了南开大学超快电子显微镜实验室和超快科学研究团队。长期从事</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超快电子显微镜、超快阴极荧光等超高时空分辨电子成像与探测技术开发及其在低维量子功能材料的结构、载流子及自旋等动力学中的应用研究。发展了原位液相</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超快电镜、双色近场光学超快电镜、基于射频脉冲电子发生器的</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超快电镜等多种先进的原创性</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4D</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超快电镜技术。迄今在</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Science</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Science Advances</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Nature Communications</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Advanced Materials</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ACS Nano</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Nano Letters</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Advanced Optical Materials</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等国际学术期刊发表学术论文</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50</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余篇，申请发明专利</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10</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项，获授权发明专利</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项。研究成果多次被 </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Science</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Phys.org</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err="1">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Physicsword</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err="1">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Nanotechweb</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Advances in Engineering</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等科学媒体选为研究亮点进行报道。入选</a:t>
            </a:r>
            <a:r>
              <a:rPr kumimoji="0" lang="en-US" altLang="zh-CN"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2021</a:t>
            </a:r>
            <a:r>
              <a:rPr kumimoji="0" lang="zh-CN" altLang="en-US" sz="11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cs typeface="Times New Roman" panose="02020603050405020304" pitchFamily="18" charset="0"/>
              </a:rPr>
              <a:t>强国青年科学家提名，获天津市知识产权创新创业发明与设计大赛二等奖、南开大学青年五四奖章等荣誉。</a:t>
            </a:r>
            <a:endParaRPr kumimoji="0" lang="zh-CN" altLang="en-US" sz="1800" b="0" i="0" u="none" strike="noStrike" cap="none" normalizeH="0" baseline="0" dirty="0">
              <a:ln>
                <a:noFill/>
              </a:ln>
              <a:solidFill>
                <a:schemeClr val="bg1"/>
              </a:solidFill>
              <a:effectLst/>
              <a:latin typeface="黑体" panose="02010609060101010101" pitchFamily="49" charset="-122"/>
              <a:ea typeface="黑体" panose="02010609060101010101" pitchFamily="49" charset="-122"/>
            </a:endParaRPr>
          </a:p>
        </p:txBody>
      </p:sp>
      <p:sp>
        <p:nvSpPr>
          <p:cNvPr id="14" name="文本框 13">
            <a:extLst>
              <a:ext uri="{FF2B5EF4-FFF2-40B4-BE49-F238E27FC236}">
                <a16:creationId xmlns:a16="http://schemas.microsoft.com/office/drawing/2014/main" id="{3A368693-B06B-AF88-053E-AD1FDFD41ACC}"/>
              </a:ext>
            </a:extLst>
          </p:cNvPr>
          <p:cNvSpPr txBox="1"/>
          <p:nvPr/>
        </p:nvSpPr>
        <p:spPr>
          <a:xfrm>
            <a:off x="13934" y="8956290"/>
            <a:ext cx="6844066" cy="748923"/>
          </a:xfrm>
          <a:prstGeom prst="rect">
            <a:avLst/>
          </a:prstGeom>
          <a:noFill/>
        </p:spPr>
        <p:txBody>
          <a:bodyPr wrap="square">
            <a:spAutoFit/>
          </a:bodyPr>
          <a:lstStyle/>
          <a:p>
            <a:pPr algn="just">
              <a:spcAft>
                <a:spcPts val="800"/>
              </a:spcAft>
            </a:pPr>
            <a:r>
              <a:rPr lang="zh-CN"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参考文献</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en-US" sz="800" dirty="0">
              <a:solidFill>
                <a:schemeClr val="bg1"/>
              </a:solidFill>
              <a:effectLst/>
              <a:latin typeface="Calibri" panose="020F0502020204030204" pitchFamily="34" charset="0"/>
              <a:ea typeface="宋体" panose="02010600030101010101" pitchFamily="2" charset="-122"/>
              <a:cs typeface="Times New Roman" panose="02020603050405020304" pitchFamily="18" charset="0"/>
            </a:endParaRPr>
          </a:p>
          <a:p>
            <a:pPr algn="just">
              <a:spcAft>
                <a:spcPts val="800"/>
              </a:spcAft>
            </a:pP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[1] A. H. Zewail,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Science</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328, 187-193 (2010).</a:t>
            </a:r>
            <a:r>
              <a:rPr lang="en-US" sz="800" dirty="0">
                <a:solidFill>
                  <a:schemeClr val="bg1"/>
                </a:solidFill>
                <a:latin typeface="Calibri" panose="020F0502020204030204" pitchFamily="34" charset="0"/>
                <a:ea typeface="宋体" panose="02010600030101010101" pitchFamily="2" charset="-122"/>
                <a:cs typeface="Times New Roman" panose="02020603050405020304" pitchFamily="18" charset="0"/>
              </a:rPr>
              <a:t>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[2]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Science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355, 494-498 (2017).[3]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Science Advances</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3 (8), e1701160 (2017).</a:t>
            </a:r>
            <a:r>
              <a:rPr lang="en-US" sz="800" dirty="0">
                <a:solidFill>
                  <a:schemeClr val="bg1"/>
                </a:solidFill>
                <a:latin typeface="Calibri" panose="020F0502020204030204" pitchFamily="34" charset="0"/>
                <a:ea typeface="宋体" panose="02010600030101010101" pitchFamily="2" charset="-122"/>
                <a:cs typeface="Times New Roman" panose="02020603050405020304" pitchFamily="18" charset="0"/>
              </a:rPr>
              <a:t>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[4]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800" dirty="0">
                <a:solidFill>
                  <a:schemeClr val="bg1"/>
                </a:solidFill>
                <a:effectLst/>
                <a:latin typeface="Calibri" panose="020F0502020204030204" pitchFamily="34" charset="0"/>
                <a:ea typeface="宋体" panose="02010600030101010101" pitchFamily="2" charset="-122"/>
                <a:cs typeface="Times New Roman" panose="02020603050405020304" pitchFamily="18" charset="0"/>
              </a:rPr>
              <a:t>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ACS nano</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15 (4), 6801 (2021).</a:t>
            </a:r>
            <a:r>
              <a:rPr lang="en-US" sz="800" dirty="0">
                <a:solidFill>
                  <a:schemeClr val="bg1"/>
                </a:solidFill>
                <a:latin typeface="Calibri" panose="020F0502020204030204" pitchFamily="34" charset="0"/>
                <a:ea typeface="宋体" panose="02010600030101010101" pitchFamily="2" charset="-122"/>
                <a:cs typeface="Times New Roman" panose="02020603050405020304" pitchFamily="18" charset="0"/>
              </a:rPr>
              <a:t>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[5]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Nature Communications</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11 (1), 1-11(2020).</a:t>
            </a:r>
            <a:r>
              <a:rPr lang="en-US" sz="800" dirty="0">
                <a:solidFill>
                  <a:schemeClr val="bg1"/>
                </a:solidFill>
                <a:latin typeface="Calibri" panose="020F0502020204030204" pitchFamily="34" charset="0"/>
                <a:ea typeface="宋体" panose="02010600030101010101" pitchFamily="2" charset="-122"/>
                <a:cs typeface="Times New Roman" panose="02020603050405020304" pitchFamily="18" charset="0"/>
              </a:rPr>
              <a:t>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[6]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Nano Lett.</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22, 2009-2015 (2022)</a:t>
            </a:r>
            <a:r>
              <a:rPr lang="en-US" sz="800" dirty="0">
                <a:solidFill>
                  <a:schemeClr val="bg1"/>
                </a:solidFill>
                <a:latin typeface="Calibri" panose="020F0502020204030204" pitchFamily="34" charset="0"/>
                <a:ea typeface="宋体" panose="02010600030101010101" pitchFamily="2" charset="-122"/>
                <a:cs typeface="Times New Roman" panose="02020603050405020304" pitchFamily="18" charset="0"/>
              </a:rPr>
              <a:t> </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[7] X. Fu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et al</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a:t>
            </a:r>
            <a:r>
              <a:rPr lang="en-US" sz="900" i="1"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Science Advances</a:t>
            </a:r>
            <a:r>
              <a:rPr lang="en-US" sz="900"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rPr>
              <a:t> 6 (40), abc3456 (2020).</a:t>
            </a:r>
            <a:endParaRPr lang="en-US" sz="800" dirty="0">
              <a:solidFill>
                <a:schemeClr val="bg1"/>
              </a:solidFill>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7483274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10</TotalTime>
  <Words>755</Words>
  <Application>Microsoft Office PowerPoint</Application>
  <PresentationFormat>A4 纸张(210x297 毫米)</PresentationFormat>
  <Paragraphs>12</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黑体</vt:lpstr>
      <vt:lpstr>Arial</vt:lpstr>
      <vt:lpstr>Calibri</vt:lpstr>
      <vt:lpstr>Calibri Light</vt:lpstr>
      <vt:lpstr>Times New Roman</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田 果</dc:creator>
  <cp:lastModifiedBy>陈 晓</cp:lastModifiedBy>
  <cp:revision>8</cp:revision>
  <dcterms:created xsi:type="dcterms:W3CDTF">2023-03-02T05:14:13Z</dcterms:created>
  <dcterms:modified xsi:type="dcterms:W3CDTF">2023-03-07T01:23:11Z</dcterms:modified>
</cp:coreProperties>
</file>