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5"/>
  </p:notesMasterIdLst>
  <p:sldIdLst>
    <p:sldId id="256" r:id="rId2"/>
    <p:sldId id="257" r:id="rId3"/>
    <p:sldId id="258" r:id="rId4"/>
  </p:sldIdLst>
  <p:sldSz cx="6858000" cy="9906000" type="A4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74" d="100"/>
          <a:sy n="74" d="100"/>
        </p:scale>
        <p:origin x="2322" y="27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494219D-77D8-4493-83BC-96A693D88F01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1279525"/>
            <a:ext cx="23907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3F027032-5FEF-47B4-B629-522BBB5B2A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665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6CFC-EBFB-429B-A340-6B2230465D43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3993-9871-4D4D-9AC6-2883D5AE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653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6CFC-EBFB-429B-A340-6B2230465D43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3993-9871-4D4D-9AC6-2883D5AE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004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6CFC-EBFB-429B-A340-6B2230465D43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3993-9871-4D4D-9AC6-2883D5AE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653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6CFC-EBFB-429B-A340-6B2230465D43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3993-9871-4D4D-9AC6-2883D5AE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272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6CFC-EBFB-429B-A340-6B2230465D43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3993-9871-4D4D-9AC6-2883D5AE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351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6CFC-EBFB-429B-A340-6B2230465D43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3993-9871-4D4D-9AC6-2883D5AE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046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6CFC-EBFB-429B-A340-6B2230465D43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3993-9871-4D4D-9AC6-2883D5AE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71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6CFC-EBFB-429B-A340-6B2230465D43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3993-9871-4D4D-9AC6-2883D5AE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98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6CFC-EBFB-429B-A340-6B2230465D43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3993-9871-4D4D-9AC6-2883D5AE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1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6CFC-EBFB-429B-A340-6B2230465D43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3993-9871-4D4D-9AC6-2883D5AE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612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86CFC-EBFB-429B-A340-6B2230465D43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AE3993-9871-4D4D-9AC6-2883D5AE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258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386CFC-EBFB-429B-A340-6B2230465D43}" type="datetimeFigureOut">
              <a:rPr lang="en-US" smtClean="0"/>
              <a:t>2/27/2024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AE3993-9871-4D4D-9AC6-2883D5AE9D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29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04BD1DB-1533-4B61-ABF0-631F0C74D38A}"/>
              </a:ext>
            </a:extLst>
          </p:cNvPr>
          <p:cNvSpPr txBox="1"/>
          <p:nvPr/>
        </p:nvSpPr>
        <p:spPr>
          <a:xfrm>
            <a:off x="-9764" y="8621144"/>
            <a:ext cx="6867763" cy="2040776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en-US" sz="862" dirty="0">
                <a:blipFill dpi="0" rotWithShape="1">
                  <a:blip r:embed="rId2">
                    <a:alphaModFix amt="46000"/>
                  </a:blip>
                  <a:srcRect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rPr>
              <a:t>------------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0E8B39-3C6B-48EE-893E-42DB89DE869B}"/>
              </a:ext>
            </a:extLst>
          </p:cNvPr>
          <p:cNvSpPr txBox="1"/>
          <p:nvPr/>
        </p:nvSpPr>
        <p:spPr>
          <a:xfrm>
            <a:off x="1682562" y="2268930"/>
            <a:ext cx="48980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报告题目：面向高效气体分离的跨尺度材料与过程耦合设计</a:t>
            </a:r>
            <a:endParaRPr 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EB87FA8-338A-42F4-A169-07B827FEFD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35" y="2103437"/>
            <a:ext cx="1554480" cy="21387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BA4323D-B61D-4EA2-8B74-F783462B2309}"/>
              </a:ext>
            </a:extLst>
          </p:cNvPr>
          <p:cNvSpPr txBox="1"/>
          <p:nvPr/>
        </p:nvSpPr>
        <p:spPr>
          <a:xfrm>
            <a:off x="1683245" y="2581451"/>
            <a:ext cx="5135679" cy="2181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报告摘要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为了有效降低传统工业气体分离过程的能耗和碳排放，迫切需要开发性能优异的分离材料，如吸收溶剂和多孔吸附剂。然而，传统的材料设计方法，仅考虑材料的少数关键性质，如亨利常数和吸附选择性，往往无法满足工业应用的需求。针对这一问题，报告人开发了一套计算机辅助的材料设计方法，通过严格的数学建模和机器学习模型，对气体分离过程的多方面影响进行综合评估，从而迅速确定具有良好分离效果和实际应用潜力的材料。该方法以过程性能为评价指标，推动了材料设计与过程优化的集成，旨在同时获得最佳分离材料和匹配的工艺条件。报告详细介绍了计算机辅助的材料与过程集成设计理论、方法及其在基于离子液体溶剂的二氧化碳捕集、基于金属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有机骨架的低碳烃分离和储氢过程中的案例。</a:t>
            </a:r>
            <a:endParaRPr lang="en-US" altLang="zh-CN" sz="1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46D77E-20F5-477E-9173-6F1C283CEF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951" y="5256146"/>
            <a:ext cx="1554480" cy="23353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6077B13-A9D4-46AB-A454-BA5890FB97FA}"/>
              </a:ext>
            </a:extLst>
          </p:cNvPr>
          <p:cNvSpPr txBox="1"/>
          <p:nvPr/>
        </p:nvSpPr>
        <p:spPr>
          <a:xfrm>
            <a:off x="1669982" y="5438018"/>
            <a:ext cx="33974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报告题目：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药物智能设计与合成</a:t>
            </a:r>
            <a:endParaRPr 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C4F4CF-B28B-4C17-947B-F40353C6D73A}"/>
              </a:ext>
            </a:extLst>
          </p:cNvPr>
          <p:cNvSpPr txBox="1"/>
          <p:nvPr/>
        </p:nvSpPr>
        <p:spPr>
          <a:xfrm>
            <a:off x="1683245" y="5753903"/>
            <a:ext cx="5135679" cy="2602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200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报告摘要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现代制药工业的出现大幅延长了人类的平均寿命，使人类有能力抵御自然界中各类细菌、病毒侵害的同时治疗某些先天性疾病。创新药从研发到上市通常需要经历数十年时间，并耗资数十亿美元，且往往伴随着较大的开发风险。近年来，使用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技术辅助药物的设计与合成成为制药、化工等学科的前沿方向之一。该报告针对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技术辅助药物的设计与合成，利用量子化学、分子动力学探索微观作用机理，研究药物分子构效关系，结合深度学习方法构建机理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数据融合的构效关系模型；针对药物分子智能设计方法低效的问题，开发了骨架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基团耦合的高通量分子组装方法；针对缺乏绿色合成路径开发方法，探索机理模型在药物分子合成路径设计领域的应用，开发热力学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动力学协同的有机合成路径设计系统，并考虑反应条件优化，以提高有机合成路径的设计效率，为实现药物性能预测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分子设计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合成制造全链条智能制造提供方法基础。</a:t>
            </a:r>
            <a:endParaRPr lang="en-US" sz="1200" dirty="0">
              <a:solidFill>
                <a:srgbClr val="0D0D0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9677A2-331B-4CEF-966B-B5565DD7716E}"/>
              </a:ext>
            </a:extLst>
          </p:cNvPr>
          <p:cNvSpPr txBox="1"/>
          <p:nvPr/>
        </p:nvSpPr>
        <p:spPr>
          <a:xfrm>
            <a:off x="1683246" y="1962447"/>
            <a:ext cx="50537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报告人：</a:t>
            </a:r>
            <a:r>
              <a:rPr lang="zh-CN" altLang="en-US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周腾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香港科技大学（广州）可持续能源与环境学域助理教授</a:t>
            </a:r>
            <a:endParaRPr 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4ABC86D-3F7F-4AAF-9B40-620E890556DE}"/>
              </a:ext>
            </a:extLst>
          </p:cNvPr>
          <p:cNvSpPr txBox="1"/>
          <p:nvPr/>
        </p:nvSpPr>
        <p:spPr>
          <a:xfrm>
            <a:off x="1669982" y="5145736"/>
            <a:ext cx="491227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报告人：</a:t>
            </a:r>
            <a:r>
              <a:rPr lang="zh-CN" altLang="en-US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张磊</a:t>
            </a:r>
            <a:r>
              <a:rPr lang="en-US" altLang="zh-CN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</a:t>
            </a:r>
            <a:r>
              <a:rPr lang="zh-CN" altLang="en-US" sz="1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大连理工大学化工学院教授</a:t>
            </a:r>
            <a:endParaRPr 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FC053D-1C66-4ABA-B549-0149309D1CDC}"/>
              </a:ext>
            </a:extLst>
          </p:cNvPr>
          <p:cNvSpPr txBox="1"/>
          <p:nvPr/>
        </p:nvSpPr>
        <p:spPr>
          <a:xfrm>
            <a:off x="669701" y="786781"/>
            <a:ext cx="54413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2024</a:t>
            </a:r>
            <a:r>
              <a:rPr lang="zh-CN" altLang="en-US" sz="1600" b="1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春化工系过程系统工程研究所“智能化工”学术报告</a:t>
            </a:r>
            <a:endParaRPr lang="en-US" sz="1600" b="1" u="sng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F24887-BD44-4789-B657-DD31CE5C92BA}"/>
              </a:ext>
            </a:extLst>
          </p:cNvPr>
          <p:cNvSpPr txBox="1"/>
          <p:nvPr/>
        </p:nvSpPr>
        <p:spPr>
          <a:xfrm>
            <a:off x="2199749" y="1216440"/>
            <a:ext cx="3029074" cy="56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时间：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2024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 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日 下午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4-6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点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14000"/>
              </a:lnSpc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地点：工物馆 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422</a:t>
            </a:r>
            <a:endParaRPr 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488462B-C748-4A45-B31D-FE3C9F49031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45" y="166786"/>
            <a:ext cx="1195070" cy="469265"/>
          </a:xfrm>
          <a:prstGeom prst="rect">
            <a:avLst/>
          </a:prstGeom>
          <a:noFill/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8A84A30-3B4D-4E9F-89E7-47A7FD90A156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4665785" y="164220"/>
            <a:ext cx="2076473" cy="469265"/>
          </a:xfrm>
          <a:prstGeom prst="rect">
            <a:avLst/>
          </a:prstGeom>
        </p:spPr>
      </p:pic>
      <p:sp>
        <p:nvSpPr>
          <p:cNvPr id="2" name="TextBox 23">
            <a:extLst>
              <a:ext uri="{FF2B5EF4-FFF2-40B4-BE49-F238E27FC236}">
                <a16:creationId xmlns:a16="http://schemas.microsoft.com/office/drawing/2014/main" id="{02B10247-0CB5-E5C9-C757-6C16816ED1B5}"/>
              </a:ext>
            </a:extLst>
          </p:cNvPr>
          <p:cNvSpPr txBox="1"/>
          <p:nvPr/>
        </p:nvSpPr>
        <p:spPr>
          <a:xfrm>
            <a:off x="4665785" y="8689560"/>
            <a:ext cx="2354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联系人：王笑楠</a:t>
            </a:r>
            <a:endParaRPr lang="en-US" sz="1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8948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04BD1DB-1533-4B61-ABF0-631F0C74D38A}"/>
              </a:ext>
            </a:extLst>
          </p:cNvPr>
          <p:cNvSpPr txBox="1"/>
          <p:nvPr/>
        </p:nvSpPr>
        <p:spPr>
          <a:xfrm>
            <a:off x="-9764" y="8621144"/>
            <a:ext cx="6867763" cy="2040776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en-US" sz="862" dirty="0">
                <a:blipFill dpi="0" rotWithShape="1">
                  <a:blip r:embed="rId2">
                    <a:alphaModFix amt="46000"/>
                  </a:blip>
                  <a:srcRect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rPr>
              <a:t>------------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0E8B39-3C6B-48EE-893E-42DB89DE869B}"/>
              </a:ext>
            </a:extLst>
          </p:cNvPr>
          <p:cNvSpPr txBox="1"/>
          <p:nvPr/>
        </p:nvSpPr>
        <p:spPr>
          <a:xfrm>
            <a:off x="193160" y="1754190"/>
            <a:ext cx="64521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报告题目：面向高效气体分离的跨尺度材料与过程耦合设计</a:t>
            </a:r>
            <a:endParaRPr 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EB87FA8-338A-42F4-A169-07B827FEFD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79" y="2297938"/>
            <a:ext cx="1554480" cy="213871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BA4323D-B61D-4EA2-8B74-F783462B2309}"/>
              </a:ext>
            </a:extLst>
          </p:cNvPr>
          <p:cNvSpPr txBox="1"/>
          <p:nvPr/>
        </p:nvSpPr>
        <p:spPr>
          <a:xfrm>
            <a:off x="1816100" y="2237579"/>
            <a:ext cx="4842601" cy="3266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zh-CN" altLang="en-US" sz="1400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报告摘要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为了有效降低传统工业气体分离过程的能耗和碳排放，迫切需要开发性能优异的分离材料，如吸收溶剂和多孔吸附剂。然而，传统的材料设计方法，仅考虑材料的少数关键性质，如亨利常数和吸附选择性，往往无法满足工业应用的需求。针对这一问题，报告人开发了一套计算机辅助的材料设计方法，通过严格的数学建模和机器学习模型，对气体分离过程的多方面影响进行综合评估，从而迅速确定具有良好分离效果和实际应用潜力的材料。该方法以过程性能为评价指标，推动了材料设计与过程优化的集成，旨在同时获得最佳分离材料和匹配的工艺条件。报告详细介绍了计算机辅助的材料与过程集成设计理论、方法及其在基于离子液体溶剂的二氧化碳捕集、基于金属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有机骨架的低碳烃分离和储氢过程中的案例。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AFC053D-1C66-4ABA-B549-0149309D1CDC}"/>
              </a:ext>
            </a:extLst>
          </p:cNvPr>
          <p:cNvSpPr txBox="1"/>
          <p:nvPr/>
        </p:nvSpPr>
        <p:spPr>
          <a:xfrm>
            <a:off x="1417235" y="786781"/>
            <a:ext cx="4004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2024</a:t>
            </a:r>
            <a:r>
              <a:rPr lang="zh-CN" altLang="en-US" sz="1600" b="1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 “智能化工”学术讲堂</a:t>
            </a:r>
            <a:endParaRPr lang="en-US" sz="1600" b="1" u="sng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9F24887-BD44-4789-B657-DD31CE5C92BA}"/>
              </a:ext>
            </a:extLst>
          </p:cNvPr>
          <p:cNvSpPr txBox="1"/>
          <p:nvPr/>
        </p:nvSpPr>
        <p:spPr>
          <a:xfrm>
            <a:off x="2025885" y="1177805"/>
            <a:ext cx="2694224" cy="56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时间：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2024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 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日 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16:00</a:t>
            </a:r>
          </a:p>
          <a:p>
            <a:pPr algn="ctr">
              <a:lnSpc>
                <a:spcPct val="114000"/>
              </a:lnSpc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地点：工物馆 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422</a:t>
            </a:r>
            <a:endParaRPr 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488462B-C748-4A45-B31D-FE3C9F49031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45" y="166786"/>
            <a:ext cx="1195070" cy="469265"/>
          </a:xfrm>
          <a:prstGeom prst="rect">
            <a:avLst/>
          </a:prstGeom>
          <a:noFill/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8A84A30-3B4D-4E9F-89E7-47A7FD90A156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665785" y="164220"/>
            <a:ext cx="2076473" cy="46926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79E1A02-E7E5-49A1-A3A6-CFB6FE4F28E2}"/>
              </a:ext>
            </a:extLst>
          </p:cNvPr>
          <p:cNvSpPr txBox="1"/>
          <p:nvPr/>
        </p:nvSpPr>
        <p:spPr>
          <a:xfrm>
            <a:off x="261279" y="5623980"/>
            <a:ext cx="6482988" cy="3654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周腾，工学博士，香港科技大学（广州）可持续能源与环境学域助理教授，博士生导师，德国马普学会“下一代碳捕集技术”伙伴团队负责人，斯坦福全球前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2%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顶尖科学家。研究领域为化工碳中和技术，包括二氧化碳捕集与转化、分离材料与高效化工分离、复杂化工与能源系统优化等。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2016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年毕业于德国马克斯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普朗克复杂技术系统动力学研究所（导师德国科学院院士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Kai </a:t>
            </a:r>
            <a:r>
              <a:rPr lang="en-US" altLang="zh-CN" sz="1200" dirty="0" err="1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Sundmacher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教授），获最高等级工学博士学位，并先后在马普所与马格德堡大学担任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Team Leader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及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W1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教授职位。获多项重要学术荣誉和奖项，包括全球华人化工学者学会“未来化工学者”、美国化学工程师协会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CAST Directors Award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Chem. Eng. Sci. 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杰出审稿人、国家优秀自费留学生奖学金、上海市优秀硕士学位论文等。担任包含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Scientific Reports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Green Energy &amp; Environment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、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eScience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在内的多个国际学术期刊的客座主编或编委，是第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届可持续发展研讨会咨询委员会、第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11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届世界化学工程大会、第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14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届国际过程系统工程大会及第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31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届欧洲计算机辅助过程工程大会学术委员会委员，担任国际碳捕集学会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Senior Member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及中国化工学会过程模拟及仿真专委会青年委员。以第一或通讯作者发表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SCI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论文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40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篇（含</a:t>
            </a:r>
            <a:r>
              <a:rPr lang="en-US" altLang="zh-CN" sz="1200" dirty="0" err="1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AIChE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J. 9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篇、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Chem. Eng. Sci. 7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篇、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Chem. Rev. 1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篇、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Engineering 2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篇），论文总被引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2800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余次，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因子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31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，在相关领域的国际学术会议作全会报告、主旨报告及特邀报告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余次。自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2022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回国后，已相继获得国家自然科学基金、德国马普基金、广东省外专项目、广州市科技计划及南沙区重点研发计划支持。指导的研究生创新课题“负碳前行”入选腾讯技术创投计划，领衔的“碳捕集与低碳工业”团队获广东省南沙自贸区</a:t>
            </a:r>
            <a:r>
              <a:rPr lang="en-US" altLang="zh-CN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TSP</a:t>
            </a:r>
            <a:r>
              <a:rPr lang="zh-CN" altLang="en-US" sz="12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高端团队资助。</a:t>
            </a:r>
            <a:endParaRPr lang="en-US" sz="1200" dirty="0">
              <a:solidFill>
                <a:srgbClr val="0D0D0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FD420F-79DA-4D2D-B107-F331D54CB9F4}"/>
              </a:ext>
            </a:extLst>
          </p:cNvPr>
          <p:cNvSpPr txBox="1"/>
          <p:nvPr/>
        </p:nvSpPr>
        <p:spPr>
          <a:xfrm>
            <a:off x="266772" y="5207448"/>
            <a:ext cx="371621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报告人简介</a:t>
            </a:r>
            <a:endParaRPr lang="en-US" sz="1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365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04BD1DB-1533-4B61-ABF0-631F0C74D38A}"/>
              </a:ext>
            </a:extLst>
          </p:cNvPr>
          <p:cNvSpPr txBox="1"/>
          <p:nvPr/>
        </p:nvSpPr>
        <p:spPr>
          <a:xfrm>
            <a:off x="-9764" y="8621144"/>
            <a:ext cx="6867763" cy="2040776"/>
          </a:xfrm>
          <a:prstGeom prst="rect">
            <a:avLst/>
          </a:prstGeom>
          <a:noFill/>
        </p:spPr>
        <p:txBody>
          <a:bodyPr wrap="square" rtlCol="0">
            <a:prstTxWarp prst="textWave1">
              <a:avLst/>
            </a:prstTxWarp>
            <a:spAutoFit/>
          </a:bodyPr>
          <a:lstStyle/>
          <a:p>
            <a:r>
              <a:rPr lang="en-US" sz="862" dirty="0">
                <a:blipFill dpi="0" rotWithShape="1">
                  <a:blip r:embed="rId2">
                    <a:alphaModFix amt="46000"/>
                  </a:blip>
                  <a:srcRect/>
                  <a:stretch>
                    <a:fillRect/>
                  </a:stretch>
                </a:blipFill>
                <a:latin typeface="Microsoft YaHei" panose="020B0503020204020204" pitchFamily="34" charset="-122"/>
                <a:ea typeface="Microsoft YaHei" panose="020B0503020204020204" pitchFamily="34" charset="-122"/>
              </a:rPr>
              <a:t>------------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E46D77E-20F5-477E-9173-6F1C283CEF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445" y="6190695"/>
            <a:ext cx="1554480" cy="233536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6077B13-A9D4-46AB-A454-BA5890FB97FA}"/>
              </a:ext>
            </a:extLst>
          </p:cNvPr>
          <p:cNvSpPr txBox="1"/>
          <p:nvPr/>
        </p:nvSpPr>
        <p:spPr>
          <a:xfrm>
            <a:off x="1756457" y="1795555"/>
            <a:ext cx="33450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报告题目：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药物智能设计与合成</a:t>
            </a:r>
            <a:endParaRPr 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2C4F4CF-B28B-4C17-947B-F40353C6D73A}"/>
              </a:ext>
            </a:extLst>
          </p:cNvPr>
          <p:cNvSpPr txBox="1"/>
          <p:nvPr/>
        </p:nvSpPr>
        <p:spPr>
          <a:xfrm>
            <a:off x="230445" y="2237289"/>
            <a:ext cx="6436077" cy="3609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b="1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报告摘要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：现代制药工业的出现大幅延长了人类的平均寿命，使人类有能力抵御自然界中各类细菌、病毒侵害的同时治疗某些先天性疾病。创新药从研发到上市通常需要经历数十年时间，并耗资数十亿美元，且往往伴随着较大的开发风险。近年来，使用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技术辅助药物的设计与合成成为制药、化工等学科的前沿方向之一。该报告针对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AI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技术辅助药物的设计与合成，利用量子化学、分子动力学探索微观作用机理，研究药物分子构效关系，结合深度学习方法构建机理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数据融合的构效关系模型；针对药物分子智能设计方法低效的问题，开发了骨架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基团耦合的高通量分子组装方法；针对缺乏绿色合成路径开发方法，探索机理模型在药物分子合成路径设计领域的应用，开发热力学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动力学协同的有机合成路径设计系统，并考虑反应条件优化，以提高有机合成路径的设计效率，为实现药物性能预测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分子设计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—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合成制造全链条智能制造提供方法基础。</a:t>
            </a:r>
            <a:endParaRPr lang="en-US" sz="1400" dirty="0">
              <a:solidFill>
                <a:srgbClr val="0D0D0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D488462B-C748-4A45-B31D-FE3C9F49031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45" y="166786"/>
            <a:ext cx="1195070" cy="469265"/>
          </a:xfrm>
          <a:prstGeom prst="rect">
            <a:avLst/>
          </a:prstGeom>
          <a:noFill/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8A84A30-3B4D-4E9F-89E7-47A7FD90A156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4665785" y="164220"/>
            <a:ext cx="2076473" cy="46926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466B7B2-7685-47B9-9D8B-FCCF83DA97BB}"/>
              </a:ext>
            </a:extLst>
          </p:cNvPr>
          <p:cNvSpPr txBox="1"/>
          <p:nvPr/>
        </p:nvSpPr>
        <p:spPr>
          <a:xfrm>
            <a:off x="1852356" y="5984638"/>
            <a:ext cx="4775199" cy="289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000"/>
              </a:lnSpc>
            </a:pP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张磊，男，大连理工大学化工学院教授，博士生导师，未来技术学院院长助理。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2014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年获得清华大学工学博士学位（师从陈丙珍院士），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2014-2017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年分别在丹麦技术大学及香港科技大学进行博士后研究。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2017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年至今在大连理工大学化工学院工作。主要从事化工产品智能设计与制造。曾获首届过程系统工程青年科技奖（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2019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）、</a:t>
            </a:r>
            <a:r>
              <a:rPr lang="en-US" altLang="zh-CN" sz="1400" dirty="0" err="1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Comput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. Chem. Eng.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期刊 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Best Paper Award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2017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）、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RINENG Young Investigator Award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（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2023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）、大连市青年科技之星（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2021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）等；以第一及通讯作者发表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SCI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收录论文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26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篇，被引用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2400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余次（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Google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学术）。主持面上基金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项、青年基金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1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项、企业合作项目</a:t>
            </a:r>
            <a:r>
              <a:rPr lang="en-US" altLang="zh-CN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6</a:t>
            </a:r>
            <a:r>
              <a:rPr lang="zh-CN" altLang="en-US" sz="1400" dirty="0">
                <a:solidFill>
                  <a:srgbClr val="0D0D0D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项。</a:t>
            </a:r>
            <a:endParaRPr lang="en-US" sz="1400" dirty="0">
              <a:solidFill>
                <a:srgbClr val="0D0D0D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6B3DD9F-1982-4F4B-AAA7-7210178C778B}"/>
              </a:ext>
            </a:extLst>
          </p:cNvPr>
          <p:cNvSpPr txBox="1"/>
          <p:nvPr/>
        </p:nvSpPr>
        <p:spPr>
          <a:xfrm>
            <a:off x="230445" y="5916150"/>
            <a:ext cx="489956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报告人简介</a:t>
            </a:r>
            <a:endParaRPr lang="en-US" sz="1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TextBox 23">
            <a:extLst>
              <a:ext uri="{FF2B5EF4-FFF2-40B4-BE49-F238E27FC236}">
                <a16:creationId xmlns:a16="http://schemas.microsoft.com/office/drawing/2014/main" id="{7A2AE2D1-6C2C-A0B5-ABE0-E40FC2F2E022}"/>
              </a:ext>
            </a:extLst>
          </p:cNvPr>
          <p:cNvSpPr txBox="1"/>
          <p:nvPr/>
        </p:nvSpPr>
        <p:spPr>
          <a:xfrm>
            <a:off x="1417235" y="786781"/>
            <a:ext cx="4004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2024</a:t>
            </a:r>
            <a:r>
              <a:rPr lang="zh-CN" altLang="en-US" sz="1600" b="1" u="sng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 “智能化工”学术讲堂</a:t>
            </a:r>
            <a:endParaRPr lang="en-US" sz="1600" b="1" u="sng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TextBox 24">
            <a:extLst>
              <a:ext uri="{FF2B5EF4-FFF2-40B4-BE49-F238E27FC236}">
                <a16:creationId xmlns:a16="http://schemas.microsoft.com/office/drawing/2014/main" id="{D02399B5-1C50-5E85-5D36-DA442A80500C}"/>
              </a:ext>
            </a:extLst>
          </p:cNvPr>
          <p:cNvSpPr txBox="1"/>
          <p:nvPr/>
        </p:nvSpPr>
        <p:spPr>
          <a:xfrm>
            <a:off x="2025885" y="1177805"/>
            <a:ext cx="2694224" cy="564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4000"/>
              </a:lnSpc>
            </a:pP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时间：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2024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年 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03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月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01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日 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17:00</a:t>
            </a:r>
            <a:r>
              <a:rPr lang="zh-CN" altLang="en-US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地点：工物馆 </a:t>
            </a:r>
            <a:r>
              <a:rPr lang="en-US" altLang="zh-CN" sz="14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422</a:t>
            </a:r>
            <a:endParaRPr lang="en-US" sz="14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72509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239</TotalTime>
  <Words>1451</Words>
  <Application>Microsoft Office PowerPoint</Application>
  <PresentationFormat>A4 纸张(210x297 毫米)</PresentationFormat>
  <Paragraphs>26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8" baseType="lpstr">
      <vt:lpstr>Microsoft YaHei</vt:lpstr>
      <vt:lpstr>Arial</vt:lpstr>
      <vt:lpstr>Calibri</vt:lpstr>
      <vt:lpstr>Calibri Light</vt:lpstr>
      <vt:lpstr>Office Theme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chong xue qun</dc:creator>
  <cp:lastModifiedBy>Xiaonan Wang</cp:lastModifiedBy>
  <cp:revision>7</cp:revision>
  <cp:lastPrinted>2024-02-27T05:56:10Z</cp:lastPrinted>
  <dcterms:created xsi:type="dcterms:W3CDTF">2024-02-27T04:38:58Z</dcterms:created>
  <dcterms:modified xsi:type="dcterms:W3CDTF">2024-02-27T09:35:38Z</dcterms:modified>
</cp:coreProperties>
</file>